
<file path=[Content_Types].xml><?xml version="1.0" encoding="utf-8"?>
<Types xmlns="http://schemas.openxmlformats.org/package/2006/content-types">
  <Default Extension="png" ContentType="image/png"/>
  <Default Extension="jpg&amp;ehk=XWxncWlfiIP3XU49GT78rg&amp;pid=OfficeInsert"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59" r:id="rId3"/>
    <p:sldId id="289" r:id="rId4"/>
    <p:sldId id="291" r:id="rId5"/>
    <p:sldId id="262" r:id="rId6"/>
    <p:sldId id="263" r:id="rId7"/>
    <p:sldId id="320" r:id="rId8"/>
    <p:sldId id="321" r:id="rId9"/>
    <p:sldId id="294" r:id="rId10"/>
    <p:sldId id="269" r:id="rId11"/>
    <p:sldId id="270" r:id="rId12"/>
    <p:sldId id="301" r:id="rId13"/>
    <p:sldId id="276" r:id="rId14"/>
    <p:sldId id="323" r:id="rId15"/>
    <p:sldId id="324" r:id="rId16"/>
    <p:sldId id="277" r:id="rId17"/>
    <p:sldId id="304" r:id="rId18"/>
    <p:sldId id="292" r:id="rId19"/>
    <p:sldId id="293" r:id="rId20"/>
    <p:sldId id="300" r:id="rId21"/>
    <p:sldId id="307" r:id="rId22"/>
    <p:sldId id="306" r:id="rId23"/>
    <p:sldId id="313" r:id="rId24"/>
    <p:sldId id="326" r:id="rId25"/>
    <p:sldId id="327" r:id="rId26"/>
    <p:sldId id="314" r:id="rId27"/>
    <p:sldId id="331" r:id="rId28"/>
    <p:sldId id="328" r:id="rId29"/>
    <p:sldId id="329" r:id="rId30"/>
    <p:sldId id="330" r:id="rId31"/>
    <p:sldId id="315" r:id="rId32"/>
    <p:sldId id="316" r:id="rId33"/>
    <p:sldId id="312" r:id="rId34"/>
    <p:sldId id="286" r:id="rId35"/>
    <p:sldId id="285" r:id="rId36"/>
    <p:sldId id="332" r:id="rId37"/>
    <p:sldId id="325" r:id="rId38"/>
    <p:sldId id="317"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94660"/>
  </p:normalViewPr>
  <p:slideViewPr>
    <p:cSldViewPr snapToGrid="0">
      <p:cViewPr varScale="1">
        <p:scale>
          <a:sx n="61" d="100"/>
          <a:sy n="61" d="100"/>
        </p:scale>
        <p:origin x="833" y="41"/>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49" d="100"/>
          <a:sy n="49" d="100"/>
        </p:scale>
        <p:origin x="2712" y="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a:t>3/9/2017</a:t>
            </a: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dirty="0"/>
              <a:t>AAFEA DoD Webcast</a:t>
            </a: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4FFE7F2-F503-418B-AB08-9D3A6A38A5C1}" type="slidenum">
              <a:rPr lang="en-US" smtClean="0"/>
              <a:t>‹#›</a:t>
            </a:fld>
            <a:endParaRPr lang="en-US"/>
          </a:p>
        </p:txBody>
      </p:sp>
    </p:spTree>
    <p:extLst>
      <p:ext uri="{BB962C8B-B14F-4D97-AF65-F5344CB8AC3E}">
        <p14:creationId xmlns:p14="http://schemas.microsoft.com/office/powerpoint/2010/main" val="2954674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803B9-2702-4E36-B291-4520A1D37F1E}" type="datetimeFigureOut">
              <a:rPr lang="en-US" smtClean="0"/>
              <a:t>3/9/2017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681495-C8FB-4292-8F40-5C5FFA827351}" type="slidenum">
              <a:rPr lang="en-US" smtClean="0"/>
              <a:t>‹#›</a:t>
            </a:fld>
            <a:endParaRPr lang="en-US"/>
          </a:p>
        </p:txBody>
      </p:sp>
    </p:spTree>
    <p:extLst>
      <p:ext uri="{BB962C8B-B14F-4D97-AF65-F5344CB8AC3E}">
        <p14:creationId xmlns:p14="http://schemas.microsoft.com/office/powerpoint/2010/main" val="166716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p>
            <a:r>
              <a:rPr lang="en-US"/>
              <a:t>AAFEA Training Conference April 2010</a:t>
            </a:r>
          </a:p>
        </p:txBody>
      </p:sp>
      <p:sp>
        <p:nvSpPr>
          <p:cNvPr id="84995" name="Rectangle 7"/>
          <p:cNvSpPr>
            <a:spLocks noGrp="1" noChangeArrowheads="1"/>
          </p:cNvSpPr>
          <p:nvPr>
            <p:ph type="sldNum" sz="quarter" idx="5"/>
          </p:nvPr>
        </p:nvSpPr>
        <p:spPr>
          <a:noFill/>
        </p:spPr>
        <p:txBody>
          <a:bodyPr/>
          <a:lstStyle/>
          <a:p>
            <a:fld id="{49A0333B-2EF9-4A8D-8843-CBB8B796E730}" type="slidenum">
              <a:rPr lang="en-US" smtClean="0"/>
              <a:pPr/>
              <a:t>4</a:t>
            </a:fld>
            <a:endParaRPr lang="en-US"/>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3789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lvl1pPr>
              <a:defRPr sz="2400">
                <a:solidFill>
                  <a:schemeClr val="tx1"/>
                </a:solidFill>
                <a:latin typeface="Arial" charset="0"/>
                <a:ea typeface="ＭＳ Ｐゴシック" charset="0"/>
                <a:cs typeface="ＭＳ Ｐゴシック" charset="0"/>
              </a:defRPr>
            </a:lvl1pPr>
            <a:lvl2pPr marL="38652022" indent="-3818614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65882" eaLnBrk="0" fontAlgn="base" hangingPunct="0">
              <a:spcBef>
                <a:spcPct val="0"/>
              </a:spcBef>
              <a:spcAft>
                <a:spcPct val="0"/>
              </a:spcAft>
              <a:defRPr sz="2400">
                <a:solidFill>
                  <a:schemeClr val="tx1"/>
                </a:solidFill>
                <a:latin typeface="Arial" charset="0"/>
                <a:ea typeface="ＭＳ Ｐゴシック" charset="0"/>
              </a:defRPr>
            </a:lvl6pPr>
            <a:lvl7pPr marL="931764" eaLnBrk="0" fontAlgn="base" hangingPunct="0">
              <a:spcBef>
                <a:spcPct val="0"/>
              </a:spcBef>
              <a:spcAft>
                <a:spcPct val="0"/>
              </a:spcAft>
              <a:defRPr sz="2400">
                <a:solidFill>
                  <a:schemeClr val="tx1"/>
                </a:solidFill>
                <a:latin typeface="Arial" charset="0"/>
                <a:ea typeface="ＭＳ Ｐゴシック" charset="0"/>
              </a:defRPr>
            </a:lvl7pPr>
            <a:lvl8pPr marL="1397646" eaLnBrk="0" fontAlgn="base" hangingPunct="0">
              <a:spcBef>
                <a:spcPct val="0"/>
              </a:spcBef>
              <a:spcAft>
                <a:spcPct val="0"/>
              </a:spcAft>
              <a:defRPr sz="2400">
                <a:solidFill>
                  <a:schemeClr val="tx1"/>
                </a:solidFill>
                <a:latin typeface="Arial" charset="0"/>
                <a:ea typeface="ＭＳ Ｐゴシック" charset="0"/>
              </a:defRPr>
            </a:lvl8pPr>
            <a:lvl9pPr marL="1863528"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000"/>
              <a:t>Section 9: Leading Change</a:t>
            </a:r>
          </a:p>
        </p:txBody>
      </p:sp>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58" indent="-291177">
              <a:defRPr sz="2400">
                <a:solidFill>
                  <a:schemeClr val="tx1"/>
                </a:solidFill>
                <a:latin typeface="Arial" charset="0"/>
                <a:ea typeface="ＭＳ Ｐゴシック" charset="0"/>
              </a:defRPr>
            </a:lvl2pPr>
            <a:lvl3pPr marL="1164705" indent="-232941">
              <a:defRPr sz="2400">
                <a:solidFill>
                  <a:schemeClr val="tx1"/>
                </a:solidFill>
                <a:latin typeface="Arial" charset="0"/>
                <a:ea typeface="ＭＳ Ｐゴシック" charset="0"/>
              </a:defRPr>
            </a:lvl3pPr>
            <a:lvl4pPr marL="1630587" indent="-232941">
              <a:defRPr sz="2400">
                <a:solidFill>
                  <a:schemeClr val="tx1"/>
                </a:solidFill>
                <a:latin typeface="Arial" charset="0"/>
                <a:ea typeface="ＭＳ Ｐゴシック" charset="0"/>
              </a:defRPr>
            </a:lvl4pPr>
            <a:lvl5pPr marL="2096468" indent="-232941">
              <a:defRPr sz="2400">
                <a:solidFill>
                  <a:schemeClr val="tx1"/>
                </a:solidFill>
                <a:latin typeface="Arial" charset="0"/>
                <a:ea typeface="ＭＳ Ｐゴシック" charset="0"/>
              </a:defRPr>
            </a:lvl5pPr>
            <a:lvl6pPr marL="2562351" indent="-232941" eaLnBrk="0" fontAlgn="base" hangingPunct="0">
              <a:spcBef>
                <a:spcPct val="0"/>
              </a:spcBef>
              <a:spcAft>
                <a:spcPct val="0"/>
              </a:spcAft>
              <a:defRPr sz="2400">
                <a:solidFill>
                  <a:schemeClr val="tx1"/>
                </a:solidFill>
                <a:latin typeface="Arial" charset="0"/>
                <a:ea typeface="ＭＳ Ｐゴシック" charset="0"/>
              </a:defRPr>
            </a:lvl6pPr>
            <a:lvl7pPr marL="3028232" indent="-232941" eaLnBrk="0" fontAlgn="base" hangingPunct="0">
              <a:spcBef>
                <a:spcPct val="0"/>
              </a:spcBef>
              <a:spcAft>
                <a:spcPct val="0"/>
              </a:spcAft>
              <a:defRPr sz="2400">
                <a:solidFill>
                  <a:schemeClr val="tx1"/>
                </a:solidFill>
                <a:latin typeface="Arial" charset="0"/>
                <a:ea typeface="ＭＳ Ｐゴシック" charset="0"/>
              </a:defRPr>
            </a:lvl7pPr>
            <a:lvl8pPr marL="3494115" indent="-232941" eaLnBrk="0" fontAlgn="base" hangingPunct="0">
              <a:spcBef>
                <a:spcPct val="0"/>
              </a:spcBef>
              <a:spcAft>
                <a:spcPct val="0"/>
              </a:spcAft>
              <a:defRPr sz="2400">
                <a:solidFill>
                  <a:schemeClr val="tx1"/>
                </a:solidFill>
                <a:latin typeface="Arial" charset="0"/>
                <a:ea typeface="ＭＳ Ｐゴシック" charset="0"/>
              </a:defRPr>
            </a:lvl8pPr>
            <a:lvl9pPr marL="3959996" indent="-232941"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9–</a:t>
            </a:r>
            <a:fld id="{D2B906F6-0849-CE48-A4A1-47EA0BF96968}" type="slidenum">
              <a:rPr lang="en-US" sz="1000"/>
              <a:pPr/>
              <a:t>27</a:t>
            </a:fld>
            <a:endParaRPr lang="en-US" sz="1200"/>
          </a:p>
        </p:txBody>
      </p:sp>
      <p:sp>
        <p:nvSpPr>
          <p:cNvPr id="22531" name="Rectangle 2"/>
          <p:cNvSpPr>
            <a:spLocks noGrp="1" noRot="1" noChangeAspect="1" noChangeArrowheads="1" noTextEdit="1"/>
          </p:cNvSpPr>
          <p:nvPr>
            <p:ph type="sldImg"/>
          </p:nvPr>
        </p:nvSpPr>
        <p:spPr>
          <a:xfrm>
            <a:off x="334963" y="557213"/>
            <a:ext cx="5481637" cy="3084512"/>
          </a:xfrm>
          <a:solidFill>
            <a:srgbClr val="FFFFFF"/>
          </a:solidFill>
          <a:ln/>
        </p:spPr>
      </p:sp>
      <p:sp>
        <p:nvSpPr>
          <p:cNvPr id="22532" name="Rectangle 3"/>
          <p:cNvSpPr>
            <a:spLocks noGrp="1" noChangeArrowheads="1"/>
          </p:cNvSpPr>
          <p:nvPr>
            <p:ph type="body" idx="1"/>
          </p:nvPr>
        </p:nvSpPr>
        <p:spPr>
          <a:xfrm>
            <a:off x="311574" y="4183380"/>
            <a:ext cx="6260677" cy="24967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4264" lvl="1" indent="1618"/>
            <a:r>
              <a:rPr lang="en-US" dirty="0">
                <a:latin typeface="Arial" charset="0"/>
                <a:ea typeface="ＭＳ Ｐゴシック" charset="0"/>
              </a:rPr>
              <a:t>If you want to lead successfully in times of change, you will have to help people through the process of change that your vision implies. We want to share some helpful ideas on managing change from William Bridges. Bridges distinguishes between </a:t>
            </a:r>
            <a:r>
              <a:rPr lang="ja-JP" altLang="en-US" dirty="0">
                <a:latin typeface="Arial" charset="0"/>
                <a:ea typeface="ＭＳ Ｐゴシック" charset="0"/>
              </a:rPr>
              <a:t>“</a:t>
            </a:r>
            <a:r>
              <a:rPr lang="en-US" altLang="ja-JP" dirty="0">
                <a:latin typeface="Arial" charset="0"/>
                <a:ea typeface="ＭＳ Ｐゴシック" charset="0"/>
              </a:rPr>
              <a:t>changes</a:t>
            </a:r>
            <a:r>
              <a:rPr lang="ja-JP" altLang="en-US" dirty="0">
                <a:latin typeface="Arial" charset="0"/>
                <a:ea typeface="ＭＳ Ｐゴシック" charset="0"/>
              </a:rPr>
              <a:t>”</a:t>
            </a:r>
            <a:r>
              <a:rPr lang="en-US" altLang="ja-JP" dirty="0">
                <a:latin typeface="Arial" charset="0"/>
                <a:ea typeface="ＭＳ Ｐゴシック" charset="0"/>
              </a:rPr>
              <a:t> and </a:t>
            </a:r>
            <a:r>
              <a:rPr lang="ja-JP" altLang="en-US" dirty="0">
                <a:latin typeface="Arial" charset="0"/>
                <a:ea typeface="ＭＳ Ｐゴシック" charset="0"/>
              </a:rPr>
              <a:t>“</a:t>
            </a:r>
            <a:r>
              <a:rPr lang="en-US" altLang="ja-JP" dirty="0">
                <a:latin typeface="Arial" charset="0"/>
                <a:ea typeface="ＭＳ Ｐゴシック" charset="0"/>
              </a:rPr>
              <a:t>transitions.</a:t>
            </a:r>
            <a:r>
              <a:rPr lang="ja-JP" altLang="en-US" dirty="0">
                <a:latin typeface="Arial" charset="0"/>
                <a:ea typeface="ＭＳ Ｐゴシック" charset="0"/>
              </a:rPr>
              <a:t>”</a:t>
            </a:r>
            <a:endParaRPr lang="en-US" altLang="ja-JP" dirty="0">
              <a:latin typeface="Arial" charset="0"/>
              <a:ea typeface="ＭＳ Ｐゴシック" charset="0"/>
            </a:endParaRPr>
          </a:p>
          <a:p>
            <a:pPr marL="464264" lvl="1" indent="1618"/>
            <a:endParaRPr lang="en-US" dirty="0">
              <a:latin typeface="Arial" charset="0"/>
              <a:ea typeface="ＭＳ Ｐゴシック" charset="0"/>
            </a:endParaRPr>
          </a:p>
          <a:p>
            <a:pPr marL="464264" lvl="1" indent="1618"/>
            <a:r>
              <a:rPr lang="en-US" dirty="0">
                <a:latin typeface="Arial" charset="0"/>
                <a:ea typeface="ＭＳ Ｐゴシック" charset="0"/>
              </a:rPr>
              <a:t>Change is an event; transition is a psychological process.</a:t>
            </a:r>
          </a:p>
          <a:p>
            <a:pPr marL="464264" lvl="1" indent="1618"/>
            <a:r>
              <a:rPr lang="en-US" dirty="0">
                <a:latin typeface="Arial" charset="0"/>
                <a:ea typeface="ＭＳ Ｐゴシック" charset="0"/>
              </a:rPr>
              <a:t>Changes are things that happen in the physical environment: we get a new computer, we move to a new location, our office is restructured, etc.</a:t>
            </a:r>
          </a:p>
          <a:p>
            <a:pPr marL="464264" lvl="1" indent="1618"/>
            <a:r>
              <a:rPr lang="en-US" dirty="0">
                <a:latin typeface="Arial" charset="0"/>
                <a:ea typeface="ＭＳ Ｐゴシック" charset="0"/>
              </a:rPr>
              <a:t>Transitions are the psychological adjustments we have to make when the world changes around us.</a:t>
            </a:r>
          </a:p>
          <a:p>
            <a:pPr marL="464264" lvl="1" indent="1618"/>
            <a:r>
              <a:rPr lang="en-US" dirty="0">
                <a:latin typeface="Arial" charset="0"/>
                <a:ea typeface="ＭＳ Ｐゴシック" charset="0"/>
              </a:rPr>
              <a:t>Change is easy to do; transitions are tougher. Often we make plans for managing change in organizations but don</a:t>
            </a:r>
            <a:r>
              <a:rPr lang="ja-JP" altLang="en-US" dirty="0">
                <a:latin typeface="Arial" charset="0"/>
                <a:ea typeface="ＭＳ Ｐゴシック" charset="0"/>
              </a:rPr>
              <a:t>’</a:t>
            </a:r>
            <a:r>
              <a:rPr lang="en-US" altLang="ja-JP" dirty="0">
                <a:latin typeface="Arial" charset="0"/>
                <a:ea typeface="ＭＳ Ｐゴシック" charset="0"/>
              </a:rPr>
              <a:t>t make implementation plans for managing transitions.</a:t>
            </a:r>
            <a:endParaRPr lang="en-US" dirty="0">
              <a:latin typeface="Arial" charset="0"/>
              <a:ea typeface="ＭＳ Ｐゴシック" charset="0"/>
            </a:endParaRPr>
          </a:p>
        </p:txBody>
      </p:sp>
    </p:spTree>
    <p:extLst>
      <p:ext uri="{BB962C8B-B14F-4D97-AF65-F5344CB8AC3E}">
        <p14:creationId xmlns:p14="http://schemas.microsoft.com/office/powerpoint/2010/main" val="398899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B1AF07-759F-46CE-A490-EB99C917EFAE}" type="slidenum">
              <a:rPr lang="en-US" smtClean="0"/>
              <a:pPr/>
              <a:t>28</a:t>
            </a:fld>
            <a:endParaRPr lang="en-US" dirty="0"/>
          </a:p>
        </p:txBody>
      </p:sp>
    </p:spTree>
    <p:extLst>
      <p:ext uri="{BB962C8B-B14F-4D97-AF65-F5344CB8AC3E}">
        <p14:creationId xmlns:p14="http://schemas.microsoft.com/office/powerpoint/2010/main" val="66464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Arial" charset="0"/>
                <a:ea typeface="+mn-ea"/>
                <a:cs typeface="Arial" charset="0"/>
              </a:rPr>
              <a:t>The starting point for dealing with transition is not the outcome, but the ending that you’ll have to make to leave the old situation behind.  Need to first manage the “letting go” process.  Can’t just focus on “the change makes perfect sense.”</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Arial" charset="0"/>
              </a:rPr>
              <a:t>“Faced with the choice between changing one’s mind and proving that there is no need to do, almost everybody gets busy on the proof.”  John Kenneth Galbraith, Economist</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Arial" charset="0"/>
              </a:rPr>
              <a:t>Denial is the first stage in the grieving process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Arial" charset="0"/>
              </a:rPr>
              <a:t>Many people find it difficult to deal openly with others’ pain.</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Arial" charset="0"/>
              </a:rPr>
              <a:t>If you suppress the feelings and push people to get over them, you’ll be handicapped by people who never “mended.”</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Arial" charset="0"/>
              </a:rPr>
              <a:t>Never denigrate the pat; you consolidate resistance against the transition because often people associate their self-worth with the way things used to be when the past is attacked.  Build on the past!</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Arial" charset="0"/>
              </a:rPr>
              <a:t>New challenges call for new responses</a:t>
            </a: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Arial" charset="0"/>
              </a:rPr>
              <a:t>Endings occur more easily if people can take a bit of the past with them</a:t>
            </a:r>
          </a:p>
          <a:p>
            <a:endParaRPr lang="en-US" dirty="0"/>
          </a:p>
        </p:txBody>
      </p:sp>
      <p:sp>
        <p:nvSpPr>
          <p:cNvPr id="4" name="Slide Number Placeholder 3"/>
          <p:cNvSpPr>
            <a:spLocks noGrp="1"/>
          </p:cNvSpPr>
          <p:nvPr>
            <p:ph type="sldNum" sz="quarter" idx="10"/>
          </p:nvPr>
        </p:nvSpPr>
        <p:spPr/>
        <p:txBody>
          <a:bodyPr/>
          <a:lstStyle/>
          <a:p>
            <a:pPr>
              <a:defRPr/>
            </a:pPr>
            <a:fld id="{F92A553B-BE37-46BB-95A8-18B281F81747}" type="slidenum">
              <a:rPr lang="en-US" smtClean="0"/>
              <a:pPr>
                <a:defRPr/>
              </a:pPr>
              <a:t>29</a:t>
            </a:fld>
            <a:endParaRPr lang="en-US"/>
          </a:p>
        </p:txBody>
      </p:sp>
    </p:spTree>
    <p:extLst>
      <p:ext uri="{BB962C8B-B14F-4D97-AF65-F5344CB8AC3E}">
        <p14:creationId xmlns:p14="http://schemas.microsoft.com/office/powerpoint/2010/main" val="425488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2A553B-BE37-46BB-95A8-18B281F81747}" type="slidenum">
              <a:rPr lang="en-US" smtClean="0"/>
              <a:pPr>
                <a:defRPr/>
              </a:pPr>
              <a:t>30</a:t>
            </a:fld>
            <a:endParaRPr lang="en-US"/>
          </a:p>
        </p:txBody>
      </p:sp>
    </p:spTree>
    <p:extLst>
      <p:ext uri="{BB962C8B-B14F-4D97-AF65-F5344CB8AC3E}">
        <p14:creationId xmlns:p14="http://schemas.microsoft.com/office/powerpoint/2010/main" val="223090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3200" dirty="0"/>
              <a:t>- Purpose:  One big obstacle to new beginnings is where people cannot see any discernible purpose behind the proposed changes. </a:t>
            </a:r>
            <a:endParaRPr lang="en-US" sz="2800" dirty="0"/>
          </a:p>
          <a:p>
            <a:r>
              <a:rPr lang="en-US" sz="3200" dirty="0"/>
              <a:t>People need to understand where organization stands and what the issues are.</a:t>
            </a:r>
          </a:p>
          <a:p>
            <a:r>
              <a:rPr lang="en-US" sz="3200" dirty="0"/>
              <a:t>- Picture: Use visual aids to convey the picture of the new way things will be – BUT make it a picture they can identify with, not become intimidated by. Have people visit another office/agency where things are already done in the new way; Don’t expect the picture to have its effect prematurely – that is, before your people have made an ending and let go of the past.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 Plan – outline the steps and schedule in which people will receive the information, training, and support they need to make the transition</a:t>
            </a:r>
          </a:p>
          <a:p>
            <a:pPr lvl="0"/>
            <a:r>
              <a:rPr lang="en-US" sz="3200" dirty="0"/>
              <a:t>- Part to play: If don’t provide this, people will feel left out and have difficulty making a new beginning. Need to give people two parts to play</a:t>
            </a:r>
          </a:p>
          <a:p>
            <a:pPr lvl="1"/>
            <a:r>
              <a:rPr lang="en-US" sz="2800" dirty="0"/>
              <a:t>Their role and their relationship to others in the new scheme of things</a:t>
            </a:r>
          </a:p>
          <a:p>
            <a:pPr lvl="1"/>
            <a:r>
              <a:rPr lang="en-US" sz="2800" dirty="0"/>
              <a:t>Their role in dealing effectively with the transition process itself</a:t>
            </a:r>
          </a:p>
          <a:p>
            <a:endParaRPr lang="en-US" sz="3200" dirty="0"/>
          </a:p>
          <a:p>
            <a:endParaRPr lang="en-US" dirty="0"/>
          </a:p>
        </p:txBody>
      </p:sp>
      <p:sp>
        <p:nvSpPr>
          <p:cNvPr id="4" name="Slide Number Placeholder 3"/>
          <p:cNvSpPr>
            <a:spLocks noGrp="1"/>
          </p:cNvSpPr>
          <p:nvPr>
            <p:ph type="sldNum" sz="quarter" idx="10"/>
          </p:nvPr>
        </p:nvSpPr>
        <p:spPr/>
        <p:txBody>
          <a:bodyPr/>
          <a:lstStyle/>
          <a:p>
            <a:fld id="{22681495-C8FB-4292-8F40-5C5FFA827351}" type="slidenum">
              <a:rPr lang="en-US" smtClean="0"/>
              <a:t>31</a:t>
            </a:fld>
            <a:endParaRPr lang="en-US"/>
          </a:p>
        </p:txBody>
      </p:sp>
    </p:spTree>
    <p:extLst>
      <p:ext uri="{BB962C8B-B14F-4D97-AF65-F5344CB8AC3E}">
        <p14:creationId xmlns:p14="http://schemas.microsoft.com/office/powerpoint/2010/main" val="173990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58409"/>
            <a:ext cx="9144000" cy="2051553"/>
          </a:xfrm>
        </p:spPr>
        <p:txBody>
          <a:bodyPr anchor="b"/>
          <a:lstStyle>
            <a:lvl1pPr algn="ctr">
              <a:defRPr sz="60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98DB22-D5CF-48FB-885F-3FF996AEC61F}"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126005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51077"/>
            <a:ext cx="10515600" cy="966787"/>
          </a:xfrm>
        </p:spPr>
        <p:txBody>
          <a:bodyPr/>
          <a:lstStyle>
            <a:lvl1pP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838200" y="2507226"/>
            <a:ext cx="10515600" cy="3669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F36459-D132-45D8-B03E-537BB311A3CD}" type="datetime1">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1EA49-DEB9-4B17-9A74-BE1D77EE1AA8}"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0"/>
            <a:ext cx="5396089" cy="1271689"/>
          </a:xfrm>
          <a:prstGeom prst="rect">
            <a:avLst/>
          </a:prstGeom>
        </p:spPr>
      </p:pic>
      <p:pic>
        <p:nvPicPr>
          <p:cNvPr id="8" name="Picture 7" descr="https://static.wixstatic.com/media/3221ff_be5d60872a1e4192abb09d0044aec42a.png/v1/fill/w_393,h_112,al_c,usm_0.66_1.00_0.01/3221ff_be5d60872a1e4192abb09d0044aec42a.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pic>
        <p:nvPicPr>
          <p:cNvPr id="9" name="Picture 8"/>
          <p:cNvPicPr/>
          <p:nvPr userDrawn="1"/>
        </p:nvPicPr>
        <p:blipFill>
          <a:blip r:embed="rId4">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spTree>
    <p:extLst>
      <p:ext uri="{BB962C8B-B14F-4D97-AF65-F5344CB8AC3E}">
        <p14:creationId xmlns:p14="http://schemas.microsoft.com/office/powerpoint/2010/main" val="147178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73393"/>
            <a:ext cx="10515600" cy="998690"/>
          </a:xfr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2455605"/>
            <a:ext cx="5181600" cy="3721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455605"/>
            <a:ext cx="5181600" cy="37213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C025140-3FFC-40FF-9DE1-2BDEB82B7DBF}" type="datetime1">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8388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467465"/>
            <a:ext cx="10515600" cy="1025012"/>
          </a:xfrm>
        </p:spPr>
        <p:txBody>
          <a:bodyPr/>
          <a:lstStyle>
            <a:lvl1pPr>
              <a:defRPr>
                <a:solidFill>
                  <a:schemeClr val="accent1">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AA26678-F244-47E9-BA1D-7A6247DAE30E}" type="datetime1">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24580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75FEB-69E5-441A-A976-36AF12A8D9DD}" type="datetime1">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421576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89586"/>
            <a:ext cx="3932237" cy="1056303"/>
          </a:xfrm>
        </p:spPr>
        <p:txBody>
          <a:bodyPr anchor="b"/>
          <a:lstStyle>
            <a:lvl1pPr>
              <a:defRPr sz="3200">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183188" y="1489587"/>
            <a:ext cx="6172200" cy="4371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714BBE18-FE87-4101-805F-654CF757D29E}" type="datetime1">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1EA49-DEB9-4B17-9A74-BE1D77EE1AA8}" type="slidenum">
              <a:rPr lang="en-US" smtClean="0"/>
              <a:t>‹#›</a:t>
            </a:fld>
            <a:endParaRPr lang="en-US"/>
          </a:p>
        </p:txBody>
      </p:sp>
    </p:spTree>
    <p:extLst>
      <p:ext uri="{BB962C8B-B14F-4D97-AF65-F5344CB8AC3E}">
        <p14:creationId xmlns:p14="http://schemas.microsoft.com/office/powerpoint/2010/main" val="42359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7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4257" y="1383175"/>
            <a:ext cx="10515600" cy="9765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59741"/>
            <a:ext cx="10515600" cy="381722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18F6F-F204-42FA-84F0-705C7C316B47}" type="datetime1">
              <a:rPr lang="en-US" smtClean="0"/>
              <a:t>3/9/2017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1EA49-DEB9-4B17-9A74-BE1D77EE1AA8}" type="slidenum">
              <a:rPr lang="en-US" smtClean="0"/>
              <a:t>‹#›</a:t>
            </a:fld>
            <a:endParaRPr lang="en-US"/>
          </a:p>
        </p:txBody>
      </p:sp>
      <p:pic>
        <p:nvPicPr>
          <p:cNvPr id="7" name="Picture 6"/>
          <p:cNvPicPr>
            <a:picLocks noChangeAspect="1"/>
          </p:cNvPicPr>
          <p:nvPr userDrawn="1"/>
        </p:nvPicPr>
        <p:blipFill>
          <a:blip r:embed="rId8"/>
          <a:stretch>
            <a:fillRect/>
          </a:stretch>
        </p:blipFill>
        <p:spPr>
          <a:xfrm>
            <a:off x="0" y="0"/>
            <a:ext cx="5396089" cy="1271689"/>
          </a:xfrm>
          <a:prstGeom prst="rect">
            <a:avLst/>
          </a:prstGeom>
        </p:spPr>
      </p:pic>
      <p:pic>
        <p:nvPicPr>
          <p:cNvPr id="8" name="Picture 7" descr="https://static.wixstatic.com/media/3221ff_be5d60872a1e4192abb09d0044aec42a.png/v1/fill/w_393,h_112,al_c,usm_0.66_1.00_0.01/3221ff_be5d60872a1e4192abb09d0044aec42a.png"/>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pic>
        <p:nvPicPr>
          <p:cNvPr id="9" name="Picture 8"/>
          <p:cNvPicPr/>
          <p:nvPr userDrawn="1"/>
        </p:nvPicPr>
        <p:blipFill>
          <a:blip r:embed="rId10">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spTree>
    <p:extLst>
      <p:ext uri="{BB962C8B-B14F-4D97-AF65-F5344CB8AC3E}">
        <p14:creationId xmlns:p14="http://schemas.microsoft.com/office/powerpoint/2010/main" val="336987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hdr="0" ftr="0" dt="0"/>
  <p:txStyles>
    <p:title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16personalities.com/"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16personalities.com/"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amp;ehk=XWxncWlfiIP3XU49GT78rg&amp;pid=OfficeInsert"/><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opm.gov/ses/pdf/SESGUIDE2.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a:t>The Essence of Leadership</a:t>
            </a:r>
          </a:p>
        </p:txBody>
      </p:sp>
      <p:sp>
        <p:nvSpPr>
          <p:cNvPr id="3" name="Subtitle 2"/>
          <p:cNvSpPr>
            <a:spLocks noGrp="1"/>
          </p:cNvSpPr>
          <p:nvPr>
            <p:ph type="subTitle" idx="1"/>
          </p:nvPr>
        </p:nvSpPr>
        <p:spPr/>
        <p:txBody>
          <a:bodyPr>
            <a:normAutofit lnSpcReduction="10000"/>
          </a:bodyPr>
          <a:lstStyle/>
          <a:p>
            <a:endParaRPr lang="en-US" dirty="0"/>
          </a:p>
          <a:p>
            <a:r>
              <a:rPr lang="en-US" dirty="0"/>
              <a:t>Leslye M. Fraser</a:t>
            </a:r>
          </a:p>
          <a:p>
            <a:r>
              <a:rPr lang="en-US" dirty="0"/>
              <a:t>AAFEA National President</a:t>
            </a:r>
          </a:p>
          <a:p>
            <a:r>
              <a:rPr lang="en-US" dirty="0"/>
              <a:t>March 9, 2017</a:t>
            </a:r>
          </a:p>
        </p:txBody>
      </p:sp>
    </p:spTree>
    <p:extLst>
      <p:ext uri="{BB962C8B-B14F-4D97-AF65-F5344CB8AC3E}">
        <p14:creationId xmlns:p14="http://schemas.microsoft.com/office/powerpoint/2010/main" val="2919778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10</a:t>
            </a:fld>
            <a:endParaRPr lang="en-US"/>
          </a:p>
        </p:txBody>
      </p:sp>
      <p:sp>
        <p:nvSpPr>
          <p:cNvPr id="13" name="Rectangle 2"/>
          <p:cNvSpPr>
            <a:spLocks noGrp="1" noChangeArrowheads="1"/>
          </p:cNvSpPr>
          <p:nvPr>
            <p:ph type="title"/>
          </p:nvPr>
        </p:nvSpPr>
        <p:spPr>
          <a:xfrm>
            <a:off x="1547442" y="126608"/>
            <a:ext cx="3947123" cy="661183"/>
          </a:xfrm>
        </p:spPr>
        <p:txBody>
          <a:bodyPr>
            <a:noAutofit/>
          </a:bodyPr>
          <a:lstStyle/>
          <a:p>
            <a:r>
              <a:rPr lang="en-US" sz="3300" b="1" dirty="0"/>
              <a:t>Self Assessment Tools:</a:t>
            </a:r>
            <a:br>
              <a:rPr lang="en-US" sz="3300" b="1" dirty="0"/>
            </a:br>
            <a:r>
              <a:rPr lang="en-US" sz="3300" b="1" dirty="0"/>
              <a:t>Myers-Briggs</a:t>
            </a:r>
          </a:p>
        </p:txBody>
      </p:sp>
      <p:sp>
        <p:nvSpPr>
          <p:cNvPr id="2" name="Content Placeholder 1"/>
          <p:cNvSpPr>
            <a:spLocks noGrp="1"/>
          </p:cNvSpPr>
          <p:nvPr>
            <p:ph idx="1"/>
          </p:nvPr>
        </p:nvSpPr>
        <p:spPr>
          <a:xfrm>
            <a:off x="838200" y="1597307"/>
            <a:ext cx="10515600" cy="4579656"/>
          </a:xfrm>
        </p:spPr>
        <p:txBody>
          <a:bodyPr>
            <a:normAutofit/>
          </a:bodyPr>
          <a:lstStyle/>
          <a:p>
            <a:pPr lvl="0"/>
            <a:r>
              <a:rPr lang="en-US" altLang="en-US" dirty="0">
                <a:solidFill>
                  <a:srgbClr val="44546A">
                    <a:lumMod val="75000"/>
                  </a:srgbClr>
                </a:solidFill>
              </a:rPr>
              <a:t>The Myers–Briggs Type Indicator (MBTI) - based on your self-reported answers to a questionnaire indicates:</a:t>
            </a:r>
          </a:p>
          <a:p>
            <a:pPr lvl="1"/>
            <a:r>
              <a:rPr lang="en-US" altLang="en-US" dirty="0">
                <a:solidFill>
                  <a:srgbClr val="44546A">
                    <a:lumMod val="75000"/>
                  </a:srgbClr>
                </a:solidFill>
              </a:rPr>
              <a:t>How you perceive the world and make decisions</a:t>
            </a:r>
          </a:p>
          <a:p>
            <a:pPr lvl="0"/>
            <a:endParaRPr lang="en-US" altLang="en-US" sz="2400" dirty="0">
              <a:solidFill>
                <a:srgbClr val="44546A">
                  <a:lumMod val="75000"/>
                </a:srgbClr>
              </a:solidFill>
            </a:endParaRPr>
          </a:p>
          <a:p>
            <a:pPr lvl="1"/>
            <a:r>
              <a:rPr lang="en-US" altLang="en-US" dirty="0">
                <a:solidFill>
                  <a:srgbClr val="44546A">
                    <a:lumMod val="75000"/>
                  </a:srgbClr>
                </a:solidFill>
              </a:rPr>
              <a:t>Your strengths and weaknesses, including how you are perceived by others</a:t>
            </a:r>
          </a:p>
          <a:p>
            <a:pPr lvl="0"/>
            <a:endParaRPr lang="en-US" altLang="en-US" sz="2400" dirty="0">
              <a:solidFill>
                <a:srgbClr val="44546A">
                  <a:lumMod val="75000"/>
                </a:srgbClr>
              </a:solidFill>
            </a:endParaRPr>
          </a:p>
          <a:p>
            <a:pPr lvl="1"/>
            <a:r>
              <a:rPr lang="en-US" altLang="en-US" dirty="0">
                <a:solidFill>
                  <a:srgbClr val="44546A">
                    <a:lumMod val="75000"/>
                  </a:srgbClr>
                </a:solidFill>
              </a:rPr>
              <a:t>16 personality types; none better than another – all have strengths and weaknesses</a:t>
            </a:r>
          </a:p>
          <a:p>
            <a:pPr lvl="0"/>
            <a:endParaRPr lang="en-US" altLang="en-US" sz="2600" dirty="0">
              <a:solidFill>
                <a:srgbClr val="44546A">
                  <a:lumMod val="75000"/>
                </a:srgbClr>
              </a:solidFill>
            </a:endParaRPr>
          </a:p>
          <a:p>
            <a:pPr lvl="0"/>
            <a:r>
              <a:rPr lang="en-US" altLang="en-US" sz="2600" dirty="0">
                <a:solidFill>
                  <a:srgbClr val="44546A">
                    <a:lumMod val="75000"/>
                  </a:srgbClr>
                </a:solidFill>
              </a:rPr>
              <a:t>See e.g., </a:t>
            </a:r>
            <a:r>
              <a:rPr lang="en-US" altLang="en-US" sz="2600" dirty="0">
                <a:solidFill>
                  <a:srgbClr val="44546A">
                    <a:lumMod val="75000"/>
                  </a:srgbClr>
                </a:solidFill>
                <a:hlinkClick r:id="rId5"/>
              </a:rPr>
              <a:t>www.16personalities.com</a:t>
            </a:r>
            <a:r>
              <a:rPr lang="en-US" altLang="en-US" sz="2600" dirty="0">
                <a:solidFill>
                  <a:srgbClr val="44546A">
                    <a:lumMod val="75000"/>
                  </a:srgbClr>
                </a:solidFill>
              </a:rPr>
              <a:t> (12 minute free “test”)</a:t>
            </a:r>
          </a:p>
        </p:txBody>
      </p:sp>
    </p:spTree>
    <p:extLst>
      <p:ext uri="{BB962C8B-B14F-4D97-AF65-F5344CB8AC3E}">
        <p14:creationId xmlns:p14="http://schemas.microsoft.com/office/powerpoint/2010/main" val="217941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11</a:t>
            </a:fld>
            <a:endParaRPr lang="en-US"/>
          </a:p>
        </p:txBody>
      </p:sp>
      <p:sp>
        <p:nvSpPr>
          <p:cNvPr id="13" name="Rectangle 2"/>
          <p:cNvSpPr>
            <a:spLocks noGrp="1" noChangeArrowheads="1"/>
          </p:cNvSpPr>
          <p:nvPr>
            <p:ph type="title"/>
          </p:nvPr>
        </p:nvSpPr>
        <p:spPr>
          <a:xfrm>
            <a:off x="1637818" y="91097"/>
            <a:ext cx="4347749" cy="661183"/>
          </a:xfrm>
        </p:spPr>
        <p:txBody>
          <a:bodyPr>
            <a:noAutofit/>
          </a:bodyPr>
          <a:lstStyle/>
          <a:p>
            <a:r>
              <a:rPr lang="en-US" sz="2800" b="1" dirty="0"/>
              <a:t>MBTI Personality </a:t>
            </a:r>
            <a:br>
              <a:rPr lang="en-US" sz="2800" b="1" dirty="0"/>
            </a:br>
            <a:r>
              <a:rPr lang="en-US" sz="2800" b="1" dirty="0"/>
              <a:t>Indicators</a:t>
            </a:r>
            <a:endParaRPr lang="en-US" sz="3200" b="1" dirty="0"/>
          </a:p>
        </p:txBody>
      </p:sp>
      <p:pic>
        <p:nvPicPr>
          <p:cNvPr id="8194" name="Picture 2"/>
          <p:cNvPicPr>
            <a:picLocks noGrp="1" noChangeAspect="1" noChangeArrowheads="1"/>
          </p:cNvPicPr>
          <p:nvPr>
            <p:ph idx="1"/>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1469985" y="1307501"/>
            <a:ext cx="9294471" cy="556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64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12</a:t>
            </a:fld>
            <a:endParaRPr lang="en-US"/>
          </a:p>
        </p:txBody>
      </p:sp>
      <p:sp>
        <p:nvSpPr>
          <p:cNvPr id="13" name="Rectangle 2"/>
          <p:cNvSpPr>
            <a:spLocks noGrp="1" noChangeArrowheads="1"/>
          </p:cNvSpPr>
          <p:nvPr>
            <p:ph type="title"/>
          </p:nvPr>
        </p:nvSpPr>
        <p:spPr>
          <a:xfrm>
            <a:off x="1519311" y="84404"/>
            <a:ext cx="3876778" cy="661183"/>
          </a:xfrm>
        </p:spPr>
        <p:txBody>
          <a:bodyPr>
            <a:noAutofit/>
          </a:bodyPr>
          <a:lstStyle/>
          <a:p>
            <a:r>
              <a:rPr lang="en-US" sz="3300" b="1" dirty="0"/>
              <a:t>16 Personality Types</a:t>
            </a:r>
          </a:p>
        </p:txBody>
      </p:sp>
      <p:sp>
        <p:nvSpPr>
          <p:cNvPr id="2" name="Content Placeholder 1"/>
          <p:cNvSpPr>
            <a:spLocks noGrp="1"/>
          </p:cNvSpPr>
          <p:nvPr>
            <p:ph idx="1"/>
          </p:nvPr>
        </p:nvSpPr>
        <p:spPr>
          <a:xfrm>
            <a:off x="567159" y="1825625"/>
            <a:ext cx="10786641" cy="4351338"/>
          </a:xfrm>
        </p:spPr>
        <p:txBody>
          <a:bodyPr>
            <a:normAutofit fontScale="92500" lnSpcReduction="10000"/>
          </a:bodyPr>
          <a:lstStyle/>
          <a:p>
            <a:pPr>
              <a:defRPr/>
            </a:pPr>
            <a:r>
              <a:rPr lang="en-US" altLang="en-US" dirty="0"/>
              <a:t>Four Myers-Briggs “Personality Type” Groups</a:t>
            </a:r>
            <a:endParaRPr lang="en-US" dirty="0">
              <a:solidFill>
                <a:srgbClr val="FF0000"/>
              </a:solidFill>
            </a:endParaRPr>
          </a:p>
          <a:p>
            <a:pPr lvl="1">
              <a:defRPr/>
            </a:pPr>
            <a:r>
              <a:rPr lang="en-US" dirty="0">
                <a:solidFill>
                  <a:srgbClr val="FF0000"/>
                </a:solidFill>
              </a:rPr>
              <a:t>Analysts (INTJ, INTP, ENTJ, ENTP) </a:t>
            </a:r>
            <a:r>
              <a:rPr lang="en-US" dirty="0"/>
              <a:t>– embrace rationality and impartiality; fiercely independent, open-minded, strong-willed and imaginative, and more interested in what works than what satisfies everybody.</a:t>
            </a:r>
          </a:p>
          <a:p>
            <a:pPr lvl="1">
              <a:defRPr/>
            </a:pPr>
            <a:endParaRPr lang="en-US" dirty="0">
              <a:solidFill>
                <a:srgbClr val="FF0000"/>
              </a:solidFill>
            </a:endParaRPr>
          </a:p>
          <a:p>
            <a:pPr lvl="1">
              <a:defRPr/>
            </a:pPr>
            <a:r>
              <a:rPr lang="en-US" dirty="0">
                <a:solidFill>
                  <a:srgbClr val="FF0000"/>
                </a:solidFill>
              </a:rPr>
              <a:t>Diplomats (INFJ, INFP, ENFJ, ENFP) </a:t>
            </a:r>
            <a:r>
              <a:rPr lang="en-US" dirty="0"/>
              <a:t>– cooperative, empathic and imaginative, focus on morality and cooperation</a:t>
            </a:r>
          </a:p>
          <a:p>
            <a:pPr lvl="1">
              <a:defRPr/>
            </a:pPr>
            <a:endParaRPr lang="en-US" dirty="0">
              <a:solidFill>
                <a:srgbClr val="FF0000"/>
              </a:solidFill>
            </a:endParaRPr>
          </a:p>
          <a:p>
            <a:pPr lvl="1">
              <a:defRPr/>
            </a:pPr>
            <a:r>
              <a:rPr lang="en-US" dirty="0">
                <a:solidFill>
                  <a:srgbClr val="FF0000"/>
                </a:solidFill>
              </a:rPr>
              <a:t>Sentinels (ISTJ, ISFJ, ESTJ, ESFJ) </a:t>
            </a:r>
            <a:r>
              <a:rPr lang="en-US" dirty="0"/>
              <a:t>– highly practical, meticulous and traditional, </a:t>
            </a:r>
            <a:r>
              <a:rPr lang="en-US" i="1" dirty="0"/>
              <a:t>embracing and creating order, security and stability wherever they go</a:t>
            </a:r>
            <a:endParaRPr lang="en-US" dirty="0"/>
          </a:p>
          <a:p>
            <a:pPr lvl="1">
              <a:defRPr/>
            </a:pPr>
            <a:endParaRPr lang="en-US" dirty="0">
              <a:solidFill>
                <a:srgbClr val="FF0000"/>
              </a:solidFill>
            </a:endParaRPr>
          </a:p>
          <a:p>
            <a:pPr lvl="1">
              <a:defRPr/>
            </a:pPr>
            <a:r>
              <a:rPr lang="en-US" dirty="0">
                <a:solidFill>
                  <a:srgbClr val="FF0000"/>
                </a:solidFill>
              </a:rPr>
              <a:t>Explorers (ISFP, ISFP, ESTP, ESFP) </a:t>
            </a:r>
            <a:r>
              <a:rPr lang="en-US" dirty="0"/>
              <a:t>– </a:t>
            </a:r>
            <a:r>
              <a:rPr lang="en-US" i="1" dirty="0"/>
              <a:t>spontaneous, practical and inventive</a:t>
            </a:r>
            <a:r>
              <a:rPr lang="en-US" dirty="0"/>
              <a:t>, think quickly on their feet and make the best use of their surroundings</a:t>
            </a:r>
          </a:p>
          <a:p>
            <a:pPr lvl="0"/>
            <a:endParaRPr lang="en-US" altLang="en-US" dirty="0">
              <a:solidFill>
                <a:prstClr val="black"/>
              </a:solidFill>
            </a:endParaRPr>
          </a:p>
          <a:p>
            <a:endParaRPr lang="en-US" dirty="0"/>
          </a:p>
        </p:txBody>
      </p:sp>
    </p:spTree>
    <p:extLst>
      <p:ext uri="{BB962C8B-B14F-4D97-AF65-F5344CB8AC3E}">
        <p14:creationId xmlns:p14="http://schemas.microsoft.com/office/powerpoint/2010/main" val="250041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13</a:t>
            </a:fld>
            <a:endParaRPr lang="en-US"/>
          </a:p>
        </p:txBody>
      </p:sp>
      <p:sp>
        <p:nvSpPr>
          <p:cNvPr id="13" name="Rectangle 2"/>
          <p:cNvSpPr>
            <a:spLocks noGrp="1" noChangeArrowheads="1"/>
          </p:cNvSpPr>
          <p:nvPr>
            <p:ph type="title"/>
          </p:nvPr>
        </p:nvSpPr>
        <p:spPr>
          <a:xfrm>
            <a:off x="1181674" y="84404"/>
            <a:ext cx="4712681" cy="661183"/>
          </a:xfrm>
        </p:spPr>
        <p:txBody>
          <a:bodyPr>
            <a:noAutofit/>
          </a:bodyPr>
          <a:lstStyle/>
          <a:p>
            <a:r>
              <a:rPr lang="en-US" sz="3100" b="1" dirty="0"/>
              <a:t>Can Use Your MB Results </a:t>
            </a:r>
            <a:br>
              <a:rPr lang="en-US" sz="3100" b="1" dirty="0"/>
            </a:br>
            <a:r>
              <a:rPr lang="en-US" sz="3100" b="1" dirty="0"/>
              <a:t>    to Understand… </a:t>
            </a:r>
            <a:endParaRPr lang="en-US" sz="3300" b="1" dirty="0"/>
          </a:p>
        </p:txBody>
      </p:sp>
      <p:sp>
        <p:nvSpPr>
          <p:cNvPr id="2" name="Content Placeholder 1"/>
          <p:cNvSpPr>
            <a:spLocks noGrp="1"/>
          </p:cNvSpPr>
          <p:nvPr>
            <p:ph idx="1"/>
          </p:nvPr>
        </p:nvSpPr>
        <p:spPr>
          <a:xfrm>
            <a:off x="1674055" y="1825625"/>
            <a:ext cx="9679745" cy="4351338"/>
          </a:xfrm>
        </p:spPr>
        <p:txBody>
          <a:bodyPr>
            <a:normAutofit/>
          </a:bodyPr>
          <a:lstStyle/>
          <a:p>
            <a:r>
              <a:rPr lang="en-US" altLang="en-US" dirty="0"/>
              <a:t>What behaviors are overdone and overlooked</a:t>
            </a:r>
          </a:p>
          <a:p>
            <a:endParaRPr lang="en-US" altLang="en-US" dirty="0"/>
          </a:p>
          <a:p>
            <a:r>
              <a:rPr lang="en-US" altLang="en-US" dirty="0"/>
              <a:t>Your strengths and your growth opportunities</a:t>
            </a:r>
          </a:p>
          <a:p>
            <a:endParaRPr lang="en-US" altLang="en-US" dirty="0"/>
          </a:p>
          <a:p>
            <a:r>
              <a:rPr lang="en-US" altLang="en-US" dirty="0"/>
              <a:t>Your impact on others and how they perceive you</a:t>
            </a:r>
          </a:p>
          <a:p>
            <a:endParaRPr lang="en-US" altLang="en-US" dirty="0"/>
          </a:p>
          <a:p>
            <a:r>
              <a:rPr lang="en-US" altLang="en-US" dirty="0"/>
              <a:t>Your work colleagues and how to understand, motivate, and communicate better with them</a:t>
            </a:r>
          </a:p>
          <a:p>
            <a:pPr lvl="0"/>
            <a:endParaRPr lang="en-US" altLang="en-US" dirty="0">
              <a:solidFill>
                <a:prstClr val="black"/>
              </a:solidFill>
            </a:endParaRPr>
          </a:p>
          <a:p>
            <a:endParaRPr lang="en-US" dirty="0"/>
          </a:p>
        </p:txBody>
      </p:sp>
    </p:spTree>
    <p:extLst>
      <p:ext uri="{BB962C8B-B14F-4D97-AF65-F5344CB8AC3E}">
        <p14:creationId xmlns:p14="http://schemas.microsoft.com/office/powerpoint/2010/main" val="338539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a:defRPr/>
            </a:pPr>
            <a:r>
              <a:rPr lang="en-US" altLang="en-US" dirty="0"/>
              <a:t>ISTJ as a Manager</a:t>
            </a:r>
          </a:p>
        </p:txBody>
      </p:sp>
      <p:sp>
        <p:nvSpPr>
          <p:cNvPr id="3" name="Content Placeholder 2"/>
          <p:cNvSpPr>
            <a:spLocks noGrp="1"/>
          </p:cNvSpPr>
          <p:nvPr>
            <p:ph idx="1"/>
          </p:nvPr>
        </p:nvSpPr>
        <p:spPr>
          <a:xfrm>
            <a:off x="838200" y="2417864"/>
            <a:ext cx="10515600" cy="3759098"/>
          </a:xfrm>
        </p:spPr>
        <p:txBody>
          <a:bodyPr>
            <a:normAutofit fontScale="85000" lnSpcReduction="20000"/>
          </a:bodyPr>
          <a:lstStyle/>
          <a:p>
            <a:pPr>
              <a:defRPr/>
            </a:pPr>
            <a:r>
              <a:rPr lang="en-US" dirty="0"/>
              <a:t>Able and willing to make difficult decisions</a:t>
            </a:r>
          </a:p>
          <a:p>
            <a:pPr>
              <a:defRPr/>
            </a:pPr>
            <a:r>
              <a:rPr lang="en-US" dirty="0">
                <a:solidFill>
                  <a:srgbClr val="FF0000"/>
                </a:solidFill>
              </a:rPr>
              <a:t>Like making rules/structure; strongly opposed to breaking rules</a:t>
            </a:r>
          </a:p>
          <a:p>
            <a:pPr>
              <a:defRPr/>
            </a:pPr>
            <a:r>
              <a:rPr lang="en-US" dirty="0"/>
              <a:t>Live by the “only the facts, please” motto</a:t>
            </a:r>
          </a:p>
          <a:p>
            <a:pPr>
              <a:defRPr/>
            </a:pPr>
            <a:r>
              <a:rPr lang="en-US" dirty="0"/>
              <a:t>Love responsibility and the power resulting from it</a:t>
            </a:r>
          </a:p>
          <a:p>
            <a:pPr>
              <a:defRPr/>
            </a:pPr>
            <a:r>
              <a:rPr lang="en-US" dirty="0"/>
              <a:t>Very intolerant of their staff members’ failures to meet their obligations</a:t>
            </a:r>
          </a:p>
          <a:p>
            <a:pPr>
              <a:defRPr/>
            </a:pPr>
            <a:r>
              <a:rPr lang="en-US" dirty="0">
                <a:solidFill>
                  <a:srgbClr val="FF0000"/>
                </a:solidFill>
              </a:rPr>
              <a:t>Don’t like being criticized</a:t>
            </a:r>
          </a:p>
          <a:p>
            <a:pPr>
              <a:defRPr/>
            </a:pPr>
            <a:r>
              <a:rPr lang="en-US" dirty="0"/>
              <a:t>Believe that truth is more important than sensitivity</a:t>
            </a:r>
          </a:p>
          <a:p>
            <a:pPr>
              <a:defRPr/>
            </a:pPr>
            <a:r>
              <a:rPr lang="en-US" dirty="0"/>
              <a:t>Expect their subordinates to go above and beyond their duties, but may forget to praise them (ISTJs treat themselves the same way)</a:t>
            </a:r>
          </a:p>
          <a:p>
            <a:pPr>
              <a:defRPr/>
            </a:pPr>
            <a:r>
              <a:rPr lang="en-US" dirty="0">
                <a:solidFill>
                  <a:srgbClr val="FF0000"/>
                </a:solidFill>
              </a:rPr>
              <a:t>May dislike changes and innovations</a:t>
            </a:r>
          </a:p>
          <a:p>
            <a:pPr>
              <a:defRPr/>
            </a:pPr>
            <a:endParaRPr lang="en-US" b="1" dirty="0"/>
          </a:p>
        </p:txBody>
      </p:sp>
      <p:sp>
        <p:nvSpPr>
          <p:cNvPr id="27652" name="Slide Number Placeholder 3"/>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0B70A4A-6946-4925-8206-8C631BC72979}" type="slidenum">
              <a:rPr lang="en-US" altLang="en-US" sz="1200">
                <a:latin typeface="Garamond" panose="02020404030301010803" pitchFamily="18" charset="0"/>
              </a:rPr>
              <a:pPr>
                <a:spcBef>
                  <a:spcPct val="0"/>
                </a:spcBef>
                <a:buClrTx/>
                <a:buSzTx/>
                <a:buFontTx/>
                <a:buNone/>
              </a:pPr>
              <a:t>14</a:t>
            </a:fld>
            <a:endParaRPr lang="en-US" altLang="en-US" sz="1200">
              <a:latin typeface="Garamond" panose="02020404030301010803" pitchFamily="18" charset="0"/>
            </a:endParaRPr>
          </a:p>
        </p:txBody>
      </p:sp>
      <p:sp>
        <p:nvSpPr>
          <p:cNvPr id="5" name="Rectangle 2"/>
          <p:cNvSpPr txBox="1">
            <a:spLocks noChangeArrowheads="1"/>
          </p:cNvSpPr>
          <p:nvPr/>
        </p:nvSpPr>
        <p:spPr>
          <a:xfrm>
            <a:off x="1547442" y="126608"/>
            <a:ext cx="3947123"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2800" dirty="0"/>
              <a:t>MBTI Workplace Example</a:t>
            </a:r>
            <a:endParaRPr lang="en-US" sz="3300" dirty="0"/>
          </a:p>
        </p:txBody>
      </p:sp>
    </p:spTree>
    <p:extLst>
      <p:ext uri="{BB962C8B-B14F-4D97-AF65-F5344CB8AC3E}">
        <p14:creationId xmlns:p14="http://schemas.microsoft.com/office/powerpoint/2010/main" val="210801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ENTP as a Staff Member</a:t>
            </a:r>
          </a:p>
        </p:txBody>
      </p:sp>
      <p:sp>
        <p:nvSpPr>
          <p:cNvPr id="3" name="Content Placeholder 2"/>
          <p:cNvSpPr>
            <a:spLocks noGrp="1"/>
          </p:cNvSpPr>
          <p:nvPr>
            <p:ph idx="1"/>
          </p:nvPr>
        </p:nvSpPr>
        <p:spPr/>
        <p:txBody>
          <a:bodyPr>
            <a:normAutofit/>
          </a:bodyPr>
          <a:lstStyle/>
          <a:p>
            <a:pPr>
              <a:defRPr/>
            </a:pPr>
            <a:r>
              <a:rPr lang="en-US" dirty="0">
                <a:solidFill>
                  <a:srgbClr val="FF0000"/>
                </a:solidFill>
              </a:rPr>
              <a:t>Comfortable challenging management’s ideas</a:t>
            </a:r>
          </a:p>
          <a:p>
            <a:pPr>
              <a:defRPr/>
            </a:pPr>
            <a:r>
              <a:rPr lang="en-US" dirty="0"/>
              <a:t>Curious and able to learn new methods very quickly</a:t>
            </a:r>
          </a:p>
          <a:p>
            <a:pPr>
              <a:defRPr/>
            </a:pPr>
            <a:r>
              <a:rPr lang="en-US" dirty="0">
                <a:solidFill>
                  <a:srgbClr val="FF0000"/>
                </a:solidFill>
              </a:rPr>
              <a:t>Strongly dislike restrictive rules and guidelines</a:t>
            </a:r>
          </a:p>
          <a:p>
            <a:pPr>
              <a:defRPr/>
            </a:pPr>
            <a:r>
              <a:rPr lang="en-US" dirty="0"/>
              <a:t>Prefer complex challenges over dealing with simple routine tasks</a:t>
            </a:r>
          </a:p>
          <a:p>
            <a:pPr>
              <a:defRPr/>
            </a:pPr>
            <a:r>
              <a:rPr lang="en-US" dirty="0">
                <a:solidFill>
                  <a:srgbClr val="FF0000"/>
                </a:solidFill>
              </a:rPr>
              <a:t>Do not mind being criticized</a:t>
            </a:r>
            <a:r>
              <a:rPr lang="en-US" dirty="0"/>
              <a:t>, as long as all arguments are rational</a:t>
            </a:r>
          </a:p>
          <a:p>
            <a:pPr>
              <a:defRPr/>
            </a:pPr>
            <a:r>
              <a:rPr lang="en-US" dirty="0"/>
              <a:t>May have difficulties with practical or monotonous tasks</a:t>
            </a:r>
          </a:p>
          <a:p>
            <a:pPr>
              <a:defRPr/>
            </a:pPr>
            <a:endParaRPr lang="en-US" dirty="0"/>
          </a:p>
        </p:txBody>
      </p:sp>
      <p:sp>
        <p:nvSpPr>
          <p:cNvPr id="28676" name="Slide Number Placeholder 3"/>
          <p:cNvSpPr>
            <a:spLocks noGrp="1"/>
          </p:cNvSpPr>
          <p:nvPr>
            <p:ph type="sldNum" sz="quarter" idx="12"/>
          </p:nvPr>
        </p:nvSpPr>
        <p:spPr>
          <a:noFill/>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3D909269-FF7A-4A33-8309-0499A63F98C6}" type="slidenum">
              <a:rPr lang="en-US" altLang="en-US" sz="1200">
                <a:latin typeface="Garamond" panose="02020404030301010803" pitchFamily="18" charset="0"/>
              </a:rPr>
              <a:pPr>
                <a:spcBef>
                  <a:spcPct val="0"/>
                </a:spcBef>
                <a:buClrTx/>
                <a:buSzTx/>
                <a:buFontTx/>
                <a:buNone/>
              </a:pPr>
              <a:t>15</a:t>
            </a:fld>
            <a:endParaRPr lang="en-US" altLang="en-US" sz="1200">
              <a:latin typeface="Garamond" panose="02020404030301010803" pitchFamily="18" charset="0"/>
            </a:endParaRPr>
          </a:p>
        </p:txBody>
      </p:sp>
    </p:spTree>
    <p:extLst>
      <p:ext uri="{BB962C8B-B14F-4D97-AF65-F5344CB8AC3E}">
        <p14:creationId xmlns:p14="http://schemas.microsoft.com/office/powerpoint/2010/main" val="92670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16</a:t>
            </a:fld>
            <a:endParaRPr lang="en-US"/>
          </a:p>
        </p:txBody>
      </p:sp>
      <p:sp>
        <p:nvSpPr>
          <p:cNvPr id="13" name="Rectangle 2"/>
          <p:cNvSpPr>
            <a:spLocks noGrp="1" noChangeArrowheads="1"/>
          </p:cNvSpPr>
          <p:nvPr>
            <p:ph type="title"/>
          </p:nvPr>
        </p:nvSpPr>
        <p:spPr>
          <a:xfrm>
            <a:off x="1519311" y="84404"/>
            <a:ext cx="4375044" cy="661183"/>
          </a:xfrm>
        </p:spPr>
        <p:txBody>
          <a:bodyPr>
            <a:noAutofit/>
          </a:bodyPr>
          <a:lstStyle/>
          <a:p>
            <a:r>
              <a:rPr lang="en-US" sz="3300" b="1" dirty="0"/>
              <a:t>Dealing With Your </a:t>
            </a:r>
            <a:br>
              <a:rPr lang="en-US" sz="3300" b="1" dirty="0"/>
            </a:br>
            <a:r>
              <a:rPr lang="en-US" sz="3300" b="1" dirty="0"/>
              <a:t>Weaknesses/</a:t>
            </a:r>
            <a:r>
              <a:rPr lang="en-US" sz="3300" b="1" dirty="0" err="1"/>
              <a:t>Blindspots</a:t>
            </a:r>
            <a:endParaRPr lang="en-US" sz="3300" b="1" dirty="0"/>
          </a:p>
        </p:txBody>
      </p:sp>
      <p:sp>
        <p:nvSpPr>
          <p:cNvPr id="2" name="Content Placeholder 1"/>
          <p:cNvSpPr>
            <a:spLocks noGrp="1"/>
          </p:cNvSpPr>
          <p:nvPr>
            <p:ph idx="1"/>
          </p:nvPr>
        </p:nvSpPr>
        <p:spPr>
          <a:xfrm>
            <a:off x="1674055" y="1825625"/>
            <a:ext cx="9679745" cy="4351338"/>
          </a:xfrm>
        </p:spPr>
        <p:txBody>
          <a:bodyPr>
            <a:normAutofit lnSpcReduction="10000"/>
          </a:bodyPr>
          <a:lstStyle/>
          <a:p>
            <a:r>
              <a:rPr lang="en-US" dirty="0"/>
              <a:t>Self-help</a:t>
            </a:r>
          </a:p>
          <a:p>
            <a:pPr lvl="1"/>
            <a:r>
              <a:rPr lang="en-US" b="1" i="1" dirty="0"/>
              <a:t>What Got You Here Won’t Get You There</a:t>
            </a:r>
            <a:r>
              <a:rPr lang="en-US" dirty="0"/>
              <a:t> by Marshall Goldsmith</a:t>
            </a:r>
          </a:p>
          <a:p>
            <a:pPr lvl="1"/>
            <a:r>
              <a:rPr lang="en-US" b="1" i="1" dirty="0"/>
              <a:t>FYI For Your Improvement </a:t>
            </a:r>
            <a:r>
              <a:rPr lang="en-US" dirty="0"/>
              <a:t>by Michael Lombardo and Robert </a:t>
            </a:r>
            <a:r>
              <a:rPr lang="en-US" dirty="0" err="1"/>
              <a:t>Eichinger</a:t>
            </a:r>
            <a:r>
              <a:rPr lang="en-US" dirty="0"/>
              <a:t> </a:t>
            </a:r>
          </a:p>
          <a:p>
            <a:pPr lvl="1"/>
            <a:r>
              <a:rPr lang="en-US" b="1" i="1" dirty="0"/>
              <a:t>How to Win Friends and Influence Enemies</a:t>
            </a:r>
            <a:r>
              <a:rPr lang="en-US" dirty="0"/>
              <a:t> by Dale Carnegie</a:t>
            </a:r>
          </a:p>
          <a:p>
            <a:pPr lvl="1"/>
            <a:r>
              <a:rPr lang="en-US" dirty="0"/>
              <a:t>Read articles on </a:t>
            </a:r>
            <a:r>
              <a:rPr lang="en-US" dirty="0">
                <a:hlinkClick r:id="rId5"/>
              </a:rPr>
              <a:t>www.16personalities.com</a:t>
            </a:r>
            <a:r>
              <a:rPr lang="en-US" dirty="0"/>
              <a:t> for your MB Type</a:t>
            </a:r>
          </a:p>
          <a:p>
            <a:endParaRPr lang="en-US" dirty="0"/>
          </a:p>
          <a:p>
            <a:r>
              <a:rPr lang="en-US" dirty="0"/>
              <a:t>Float your vision/ideas with others, not just your cheerleaders</a:t>
            </a:r>
          </a:p>
          <a:p>
            <a:endParaRPr lang="en-US" dirty="0"/>
          </a:p>
          <a:p>
            <a:r>
              <a:rPr lang="en-US" dirty="0"/>
              <a:t>Find a buddy who can discretely signal you when you are going blind</a:t>
            </a:r>
          </a:p>
          <a:p>
            <a:pPr lvl="0"/>
            <a:endParaRPr lang="en-US" altLang="en-US" dirty="0">
              <a:solidFill>
                <a:prstClr val="black"/>
              </a:solidFill>
            </a:endParaRPr>
          </a:p>
          <a:p>
            <a:endParaRPr lang="en-US" dirty="0"/>
          </a:p>
        </p:txBody>
      </p:sp>
    </p:spTree>
    <p:extLst>
      <p:ext uri="{BB962C8B-B14F-4D97-AF65-F5344CB8AC3E}">
        <p14:creationId xmlns:p14="http://schemas.microsoft.com/office/powerpoint/2010/main" val="47828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42789" y="2235023"/>
            <a:ext cx="9144000" cy="2051553"/>
          </a:xfrm>
        </p:spPr>
        <p:txBody>
          <a:bodyPr/>
          <a:lstStyle/>
          <a:p>
            <a:r>
              <a:rPr lang="en-US" dirty="0"/>
              <a:t>KNOWING THE ORGANIZATION</a:t>
            </a:r>
          </a:p>
        </p:txBody>
      </p:sp>
      <p:sp>
        <p:nvSpPr>
          <p:cNvPr id="4" name="Slide Number Placeholder 3"/>
          <p:cNvSpPr>
            <a:spLocks noGrp="1"/>
          </p:cNvSpPr>
          <p:nvPr>
            <p:ph type="sldNum" sz="quarter" idx="12"/>
          </p:nvPr>
        </p:nvSpPr>
        <p:spPr/>
        <p:txBody>
          <a:bodyPr/>
          <a:lstStyle/>
          <a:p>
            <a:fld id="{50A1EA49-DEB9-4B17-9A74-BE1D77EE1AA8}" type="slidenum">
              <a:rPr lang="en-US" smtClean="0"/>
              <a:t>17</a:t>
            </a:fld>
            <a:endParaRPr lang="en-US" dirty="0"/>
          </a:p>
        </p:txBody>
      </p:sp>
    </p:spTree>
    <p:extLst>
      <p:ext uri="{BB962C8B-B14F-4D97-AF65-F5344CB8AC3E}">
        <p14:creationId xmlns:p14="http://schemas.microsoft.com/office/powerpoint/2010/main" val="1681234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3" name="Content Placeholder 2"/>
          <p:cNvSpPr>
            <a:spLocks noGrp="1"/>
          </p:cNvSpPr>
          <p:nvPr>
            <p:ph idx="1"/>
          </p:nvPr>
        </p:nvSpPr>
        <p:spPr>
          <a:xfrm>
            <a:off x="1091419" y="3441432"/>
            <a:ext cx="10515600" cy="2941393"/>
          </a:xfrm>
        </p:spPr>
        <p:txBody>
          <a:bodyPr>
            <a:normAutofit lnSpcReduction="10000"/>
          </a:bodyPr>
          <a:lstStyle/>
          <a:p>
            <a:pPr marL="457200" lvl="1" indent="0">
              <a:buNone/>
            </a:pPr>
            <a:endParaRPr lang="en-US" dirty="0"/>
          </a:p>
          <a:p>
            <a:pPr marL="0" lvl="0" indent="0" algn="ctr">
              <a:buNone/>
            </a:pPr>
            <a:r>
              <a:rPr lang="en-US" sz="3300" dirty="0">
                <a:solidFill>
                  <a:prstClr val="black"/>
                </a:solidFill>
              </a:rPr>
              <a:t>Talent/skills alone are not sufficient</a:t>
            </a:r>
          </a:p>
          <a:p>
            <a:pPr lvl="0"/>
            <a:r>
              <a:rPr lang="en-US" sz="3300" dirty="0">
                <a:solidFill>
                  <a:prstClr val="black"/>
                </a:solidFill>
              </a:rPr>
              <a:t>You need to know:</a:t>
            </a:r>
          </a:p>
          <a:p>
            <a:pPr lvl="1"/>
            <a:r>
              <a:rPr lang="en-US" sz="3000" dirty="0">
                <a:solidFill>
                  <a:prstClr val="black"/>
                </a:solidFill>
              </a:rPr>
              <a:t>Rules of the game (general)</a:t>
            </a:r>
          </a:p>
          <a:p>
            <a:pPr lvl="1"/>
            <a:r>
              <a:rPr lang="en-US" sz="3000" dirty="0">
                <a:solidFill>
                  <a:prstClr val="black"/>
                </a:solidFill>
              </a:rPr>
              <a:t>Culture of the team (specific) </a:t>
            </a:r>
          </a:p>
          <a:p>
            <a:pPr lvl="1"/>
            <a:r>
              <a:rPr lang="en-US" sz="3000" dirty="0">
                <a:solidFill>
                  <a:prstClr val="black"/>
                </a:solidFill>
              </a:rPr>
              <a:t>Team’s play book (specific)</a:t>
            </a:r>
          </a:p>
        </p:txBody>
      </p:sp>
      <p:sp>
        <p:nvSpPr>
          <p:cNvPr id="11" name="Slide Number Placeholder 10"/>
          <p:cNvSpPr>
            <a:spLocks noGrp="1"/>
          </p:cNvSpPr>
          <p:nvPr>
            <p:ph type="sldNum" sz="quarter" idx="12"/>
          </p:nvPr>
        </p:nvSpPr>
        <p:spPr/>
        <p:txBody>
          <a:bodyPr/>
          <a:lstStyle/>
          <a:p>
            <a:fld id="{3DA41352-FB56-466C-B9B1-DCABBD8735CD}" type="slidenum">
              <a:rPr lang="en-US" smtClean="0"/>
              <a:t>18</a:t>
            </a:fld>
            <a:endParaRPr lang="en-US"/>
          </a:p>
        </p:txBody>
      </p:sp>
      <p:sp>
        <p:nvSpPr>
          <p:cNvPr id="13" name="Rectangle 2"/>
          <p:cNvSpPr>
            <a:spLocks noGrp="1" noChangeArrowheads="1"/>
          </p:cNvSpPr>
          <p:nvPr>
            <p:ph type="title"/>
          </p:nvPr>
        </p:nvSpPr>
        <p:spPr>
          <a:xfrm>
            <a:off x="1899148" y="126608"/>
            <a:ext cx="4023359" cy="661183"/>
          </a:xfrm>
        </p:spPr>
        <p:txBody>
          <a:bodyPr>
            <a:noAutofit/>
          </a:bodyPr>
          <a:lstStyle/>
          <a:p>
            <a:r>
              <a:rPr lang="en-US" sz="3600" b="1" dirty="0"/>
              <a:t>Do You Know the Organization?</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785" y="1578464"/>
            <a:ext cx="40481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72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3" name="Content Placeholder 2"/>
          <p:cNvSpPr>
            <a:spLocks noGrp="1"/>
          </p:cNvSpPr>
          <p:nvPr>
            <p:ph idx="1"/>
          </p:nvPr>
        </p:nvSpPr>
        <p:spPr>
          <a:xfrm>
            <a:off x="5162843" y="1758462"/>
            <a:ext cx="6444176" cy="4624363"/>
          </a:xfrm>
        </p:spPr>
        <p:txBody>
          <a:bodyPr>
            <a:normAutofit lnSpcReduction="10000"/>
          </a:bodyPr>
          <a:lstStyle/>
          <a:p>
            <a:r>
              <a:rPr lang="en-US" dirty="0"/>
              <a:t>First Day on New Job as Senior Leader</a:t>
            </a:r>
          </a:p>
          <a:p>
            <a:endParaRPr lang="en-US" dirty="0"/>
          </a:p>
          <a:p>
            <a:r>
              <a:rPr lang="en-US" dirty="0"/>
              <a:t>Assess changes as you change position and/or organization</a:t>
            </a:r>
          </a:p>
          <a:p>
            <a:endParaRPr lang="en-US" dirty="0"/>
          </a:p>
          <a:p>
            <a:r>
              <a:rPr lang="en-US" dirty="0"/>
              <a:t>What’s different?</a:t>
            </a:r>
          </a:p>
          <a:p>
            <a:pPr lvl="1"/>
            <a:r>
              <a:rPr lang="en-US" dirty="0"/>
              <a:t>Office culture</a:t>
            </a:r>
          </a:p>
          <a:p>
            <a:pPr lvl="1"/>
            <a:r>
              <a:rPr lang="en-US" dirty="0"/>
              <a:t>Office politics</a:t>
            </a:r>
          </a:p>
          <a:p>
            <a:pPr lvl="1"/>
            <a:r>
              <a:rPr lang="en-US" dirty="0"/>
              <a:t>Agenda/mission</a:t>
            </a:r>
          </a:p>
          <a:p>
            <a:pPr lvl="1"/>
            <a:r>
              <a:rPr lang="en-US" dirty="0"/>
              <a:t>Goals and objectives</a:t>
            </a:r>
          </a:p>
          <a:p>
            <a:pPr lvl="1"/>
            <a:r>
              <a:rPr lang="en-US" dirty="0"/>
              <a:t>Values</a:t>
            </a:r>
          </a:p>
          <a:p>
            <a:endParaRPr lang="en-US" dirty="0"/>
          </a:p>
          <a:p>
            <a:endParaRPr lang="en-US" dirty="0"/>
          </a:p>
        </p:txBody>
      </p:sp>
      <p:sp>
        <p:nvSpPr>
          <p:cNvPr id="11" name="Slide Number Placeholder 10"/>
          <p:cNvSpPr>
            <a:spLocks noGrp="1"/>
          </p:cNvSpPr>
          <p:nvPr>
            <p:ph type="sldNum" sz="quarter" idx="12"/>
          </p:nvPr>
        </p:nvSpPr>
        <p:spPr/>
        <p:txBody>
          <a:bodyPr/>
          <a:lstStyle/>
          <a:p>
            <a:fld id="{3DA41352-FB56-466C-B9B1-DCABBD8735CD}" type="slidenum">
              <a:rPr lang="en-US" smtClean="0"/>
              <a:t>19</a:t>
            </a:fld>
            <a:endParaRPr lang="en-US"/>
          </a:p>
        </p:txBody>
      </p:sp>
      <p:sp>
        <p:nvSpPr>
          <p:cNvPr id="13" name="Rectangle 2"/>
          <p:cNvSpPr>
            <a:spLocks noGrp="1" noChangeArrowheads="1"/>
          </p:cNvSpPr>
          <p:nvPr>
            <p:ph type="title"/>
          </p:nvPr>
        </p:nvSpPr>
        <p:spPr>
          <a:xfrm>
            <a:off x="2053890" y="126608"/>
            <a:ext cx="3947123" cy="661183"/>
          </a:xfrm>
        </p:spPr>
        <p:txBody>
          <a:bodyPr>
            <a:noAutofit/>
          </a:bodyPr>
          <a:lstStyle/>
          <a:p>
            <a:r>
              <a:rPr lang="en-US" sz="3800" b="1" dirty="0"/>
              <a:t>Knowing the Organization</a:t>
            </a:r>
          </a:p>
        </p:txBody>
      </p:sp>
      <p:pic>
        <p:nvPicPr>
          <p:cNvPr id="12" name="Picture 11" descr="20 Mar PRESS RELEASE : Executive Enterprise’s Senior Manager on the ..."/>
          <p:cNvPicPr>
            <a:picLocks noChangeAspect="1"/>
          </p:cNvPicPr>
          <p:nvPr/>
        </p:nvPicPr>
        <p:blipFill>
          <a:blip r:embed="rId5"/>
          <a:stretch>
            <a:fillRect/>
          </a:stretch>
        </p:blipFill>
        <p:spPr>
          <a:xfrm>
            <a:off x="505267" y="1909068"/>
            <a:ext cx="4425788" cy="2950525"/>
          </a:xfrm>
          <a:prstGeom prst="rect">
            <a:avLst/>
          </a:prstGeom>
        </p:spPr>
      </p:pic>
    </p:spTree>
    <p:extLst>
      <p:ext uri="{BB962C8B-B14F-4D97-AF65-F5344CB8AC3E}">
        <p14:creationId xmlns:p14="http://schemas.microsoft.com/office/powerpoint/2010/main" val="223071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9" name="TextBox 8"/>
          <p:cNvSpPr txBox="1"/>
          <p:nvPr/>
        </p:nvSpPr>
        <p:spPr>
          <a:xfrm>
            <a:off x="690466" y="1863879"/>
            <a:ext cx="10963469" cy="3600986"/>
          </a:xfrm>
          <a:prstGeom prst="rect">
            <a:avLst/>
          </a:prstGeom>
          <a:noFill/>
        </p:spPr>
        <p:txBody>
          <a:bodyPr wrap="square" rtlCol="0">
            <a:spAutoFit/>
          </a:bodyPr>
          <a:lstStyle/>
          <a:p>
            <a:pPr marL="457200" indent="-457200" fontAlgn="t">
              <a:buFont typeface="Arial" panose="020B0604020202020204" pitchFamily="34" charset="0"/>
              <a:buChar char="•"/>
            </a:pPr>
            <a:r>
              <a:rPr lang="en-US" sz="2800" dirty="0"/>
              <a:t>Identify methods, strategies and advice for a successful SES career</a:t>
            </a:r>
          </a:p>
          <a:p>
            <a:pPr marL="457200" indent="-457200" fontAlgn="t">
              <a:buFont typeface="Arial" panose="020B0604020202020204" pitchFamily="34" charset="0"/>
              <a:buChar char="•"/>
            </a:pPr>
            <a:endParaRPr lang="en-US" sz="2800" dirty="0"/>
          </a:p>
          <a:p>
            <a:pPr marL="457200" indent="-457200" fontAlgn="t">
              <a:buFont typeface="Arial" panose="020B0604020202020204" pitchFamily="34" charset="0"/>
              <a:buChar char="•"/>
            </a:pPr>
            <a:r>
              <a:rPr lang="en-US" sz="2800" dirty="0"/>
              <a:t>Provide an understanding of:</a:t>
            </a:r>
          </a:p>
          <a:p>
            <a:pPr marL="914400" lvl="1" indent="-457200" fontAlgn="t">
              <a:buFont typeface="Arial" panose="020B0604020202020204" pitchFamily="34" charset="0"/>
              <a:buChar char="•"/>
            </a:pPr>
            <a:endParaRPr lang="en-US" sz="2400" dirty="0"/>
          </a:p>
          <a:p>
            <a:pPr marL="914400" lvl="1" indent="-457200" fontAlgn="t">
              <a:buFont typeface="Arial" panose="020B0604020202020204" pitchFamily="34" charset="0"/>
              <a:buChar char="•"/>
            </a:pPr>
            <a:r>
              <a:rPr lang="en-US" sz="2400" dirty="0"/>
              <a:t>The power of influence</a:t>
            </a:r>
          </a:p>
          <a:p>
            <a:pPr marL="914400" lvl="1" indent="-457200" fontAlgn="t">
              <a:buFont typeface="Arial" panose="020B0604020202020204" pitchFamily="34" charset="0"/>
              <a:buChar char="•"/>
            </a:pPr>
            <a:endParaRPr lang="en-US" sz="2400" dirty="0"/>
          </a:p>
          <a:p>
            <a:pPr marL="914400" lvl="1" indent="-457200" fontAlgn="t">
              <a:buFont typeface="Arial" panose="020B0604020202020204" pitchFamily="34" charset="0"/>
              <a:buChar char="•"/>
            </a:pPr>
            <a:r>
              <a:rPr lang="en-US" sz="2400" dirty="0"/>
              <a:t>Identifying organizational culture; and </a:t>
            </a:r>
          </a:p>
          <a:p>
            <a:pPr marL="914400" lvl="1" indent="-457200" fontAlgn="t">
              <a:buFont typeface="Arial" panose="020B0604020202020204" pitchFamily="34" charset="0"/>
              <a:buChar char="•"/>
            </a:pPr>
            <a:endParaRPr lang="en-US" sz="2400" dirty="0"/>
          </a:p>
          <a:p>
            <a:pPr marL="914400" lvl="1" indent="-457200" fontAlgn="t">
              <a:buFont typeface="Arial" panose="020B0604020202020204" pitchFamily="34" charset="0"/>
              <a:buChar char="•"/>
            </a:pPr>
            <a:r>
              <a:rPr lang="en-US" sz="2400" dirty="0"/>
              <a:t>How to provoke positive change and innovation</a:t>
            </a:r>
            <a:endParaRPr lang="en-US" sz="2800" dirty="0"/>
          </a:p>
        </p:txBody>
      </p:sp>
      <p:sp>
        <p:nvSpPr>
          <p:cNvPr id="3" name="Content Placeholder 2"/>
          <p:cNvSpPr>
            <a:spLocks noGrp="1"/>
          </p:cNvSpPr>
          <p:nvPr>
            <p:ph idx="1"/>
          </p:nvPr>
        </p:nvSpPr>
        <p:spPr>
          <a:xfrm>
            <a:off x="838200" y="2513013"/>
            <a:ext cx="10515600" cy="3669736"/>
          </a:xfrm>
        </p:spPr>
        <p:txBody>
          <a:bodyPr/>
          <a:lstStyle/>
          <a:p>
            <a:pPr marL="457200" lvl="1" indent="0">
              <a:buNone/>
            </a:pPr>
            <a:endParaRPr lang="en-US" dirty="0"/>
          </a:p>
          <a:p>
            <a:endParaRPr lang="en-US" dirty="0"/>
          </a:p>
        </p:txBody>
      </p:sp>
      <p:sp>
        <p:nvSpPr>
          <p:cNvPr id="11" name="Slide Number Placeholder 10"/>
          <p:cNvSpPr>
            <a:spLocks noGrp="1"/>
          </p:cNvSpPr>
          <p:nvPr>
            <p:ph type="sldNum" sz="quarter" idx="12"/>
          </p:nvPr>
        </p:nvSpPr>
        <p:spPr/>
        <p:txBody>
          <a:bodyPr/>
          <a:lstStyle/>
          <a:p>
            <a:fld id="{3DA41352-FB56-466C-B9B1-DCABBD8735CD}" type="slidenum">
              <a:rPr lang="en-US" smtClean="0"/>
              <a:t>2</a:t>
            </a:fld>
            <a:endParaRPr lang="en-US"/>
          </a:p>
        </p:txBody>
      </p:sp>
      <p:sp>
        <p:nvSpPr>
          <p:cNvPr id="10" name="Rectangle 2"/>
          <p:cNvSpPr>
            <a:spLocks noGrp="1" noChangeArrowheads="1"/>
          </p:cNvSpPr>
          <p:nvPr>
            <p:ph type="title"/>
          </p:nvPr>
        </p:nvSpPr>
        <p:spPr>
          <a:xfrm>
            <a:off x="1547442" y="126608"/>
            <a:ext cx="3947123" cy="661183"/>
          </a:xfrm>
        </p:spPr>
        <p:txBody>
          <a:bodyPr>
            <a:noAutofit/>
          </a:bodyPr>
          <a:lstStyle/>
          <a:p>
            <a:r>
              <a:rPr lang="en-US" sz="3500" dirty="0"/>
              <a:t>Webcast Objectives</a:t>
            </a:r>
            <a:endParaRPr lang="en-US" sz="3300" b="1" dirty="0"/>
          </a:p>
        </p:txBody>
      </p:sp>
    </p:spTree>
    <p:extLst>
      <p:ext uri="{BB962C8B-B14F-4D97-AF65-F5344CB8AC3E}">
        <p14:creationId xmlns:p14="http://schemas.microsoft.com/office/powerpoint/2010/main" val="179574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4334"/>
            <a:ext cx="10515600" cy="4692628"/>
          </a:xfrm>
        </p:spPr>
        <p:txBody>
          <a:bodyPr>
            <a:normAutofit/>
          </a:bodyPr>
          <a:lstStyle/>
          <a:p>
            <a:r>
              <a:rPr lang="en-US" dirty="0"/>
              <a:t>Dress</a:t>
            </a:r>
          </a:p>
          <a:p>
            <a:endParaRPr lang="en-US" dirty="0"/>
          </a:p>
          <a:p>
            <a:r>
              <a:rPr lang="en-US" dirty="0"/>
              <a:t>What/who are the drivers for agency/office’s mission?</a:t>
            </a:r>
          </a:p>
          <a:p>
            <a:endParaRPr lang="en-US" dirty="0"/>
          </a:p>
          <a:p>
            <a:r>
              <a:rPr lang="en-US" dirty="0" err="1"/>
              <a:t>Flexiplace</a:t>
            </a:r>
            <a:r>
              <a:rPr lang="en-US" dirty="0"/>
              <a:t>/telework/core hours</a:t>
            </a:r>
          </a:p>
          <a:p>
            <a:endParaRPr lang="en-US" dirty="0"/>
          </a:p>
          <a:p>
            <a:r>
              <a:rPr lang="en-US" dirty="0"/>
              <a:t>LIFO (last in/first out)</a:t>
            </a:r>
          </a:p>
          <a:p>
            <a:endParaRPr lang="en-US" dirty="0"/>
          </a:p>
          <a:p>
            <a:r>
              <a:rPr lang="en-US" dirty="0"/>
              <a:t>How much do you share about yourself?</a:t>
            </a:r>
          </a:p>
        </p:txBody>
      </p:sp>
      <p:sp>
        <p:nvSpPr>
          <p:cNvPr id="4" name="Slide Number Placeholder 3"/>
          <p:cNvSpPr>
            <a:spLocks noGrp="1"/>
          </p:cNvSpPr>
          <p:nvPr>
            <p:ph type="sldNum" sz="quarter" idx="12"/>
          </p:nvPr>
        </p:nvSpPr>
        <p:spPr/>
        <p:txBody>
          <a:bodyPr/>
          <a:lstStyle/>
          <a:p>
            <a:fld id="{50A1EA49-DEB9-4B17-9A74-BE1D77EE1AA8}" type="slidenum">
              <a:rPr lang="en-US" smtClean="0"/>
              <a:t>20</a:t>
            </a:fld>
            <a:endParaRPr lang="en-US" dirty="0"/>
          </a:p>
        </p:txBody>
      </p:sp>
      <p:sp>
        <p:nvSpPr>
          <p:cNvPr id="5" name="Rectangle 2"/>
          <p:cNvSpPr txBox="1">
            <a:spLocks noChangeArrowheads="1"/>
          </p:cNvSpPr>
          <p:nvPr/>
        </p:nvSpPr>
        <p:spPr>
          <a:xfrm>
            <a:off x="1547442" y="126608"/>
            <a:ext cx="3947123"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3500" dirty="0"/>
              <a:t>Office Culture</a:t>
            </a:r>
            <a:endParaRPr lang="en-US" sz="3300" dirty="0"/>
          </a:p>
        </p:txBody>
      </p:sp>
    </p:spTree>
    <p:extLst>
      <p:ext uri="{BB962C8B-B14F-4D97-AF65-F5344CB8AC3E}">
        <p14:creationId xmlns:p14="http://schemas.microsoft.com/office/powerpoint/2010/main" val="202932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Oval 2"/>
          <p:cNvSpPr>
            <a:spLocks noChangeArrowheads="1"/>
          </p:cNvSpPr>
          <p:nvPr/>
        </p:nvSpPr>
        <p:spPr bwMode="auto">
          <a:xfrm>
            <a:off x="5581650" y="3086100"/>
            <a:ext cx="1428750" cy="131445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500" b="1" dirty="0">
                <a:solidFill>
                  <a:srgbClr val="000000"/>
                </a:solidFill>
              </a:rPr>
              <a:t> </a:t>
            </a:r>
            <a:r>
              <a:rPr lang="en-US" b="1" dirty="0">
                <a:solidFill>
                  <a:schemeClr val="bg1"/>
                </a:solidFill>
              </a:rPr>
              <a:t>Policy </a:t>
            </a:r>
          </a:p>
          <a:p>
            <a:pPr algn="ctr" fontAlgn="base">
              <a:spcBef>
                <a:spcPct val="0"/>
              </a:spcBef>
              <a:spcAft>
                <a:spcPct val="0"/>
              </a:spcAft>
            </a:pPr>
            <a:r>
              <a:rPr lang="en-US" b="1" dirty="0">
                <a:solidFill>
                  <a:schemeClr val="bg1"/>
                </a:solidFill>
              </a:rPr>
              <a:t>Decision </a:t>
            </a:r>
          </a:p>
        </p:txBody>
      </p:sp>
      <p:sp>
        <p:nvSpPr>
          <p:cNvPr id="356355" name="AutoShape 3"/>
          <p:cNvSpPr>
            <a:spLocks noChangeArrowheads="1"/>
          </p:cNvSpPr>
          <p:nvPr/>
        </p:nvSpPr>
        <p:spPr bwMode="auto">
          <a:xfrm>
            <a:off x="6125536" y="2323804"/>
            <a:ext cx="391946" cy="744443"/>
          </a:xfrm>
          <a:prstGeom prst="downArrow">
            <a:avLst>
              <a:gd name="adj1" fmla="val 50000"/>
              <a:gd name="adj2" fmla="val 34559"/>
            </a:avLst>
          </a:prstGeom>
          <a:solidFill>
            <a:srgbClr val="FF0000"/>
          </a:solidFill>
          <a:ln w="12700">
            <a:solidFill>
              <a:schemeClr val="tx1"/>
            </a:solidFill>
            <a:miter lim="800000"/>
            <a:headEnd type="none" w="sm" len="sm"/>
            <a:tailEnd type="none" w="sm" len="sm"/>
          </a:ln>
          <a:effectLst/>
        </p:spPr>
        <p:txBody>
          <a:bodyPr wrap="none" anchor="ctr"/>
          <a:lstStyle/>
          <a:p>
            <a:pPr fontAlgn="base">
              <a:spcBef>
                <a:spcPct val="0"/>
              </a:spcBef>
              <a:spcAft>
                <a:spcPct val="0"/>
              </a:spcAft>
            </a:pPr>
            <a:endParaRPr lang="en-US" sz="900">
              <a:solidFill>
                <a:srgbClr val="000000"/>
              </a:solidFill>
              <a:latin typeface="Arial" panose="020B0604020202020204" pitchFamily="34" charset="0"/>
            </a:endParaRPr>
          </a:p>
        </p:txBody>
      </p:sp>
      <p:sp>
        <p:nvSpPr>
          <p:cNvPr id="356356" name="AutoShape 4"/>
          <p:cNvSpPr>
            <a:spLocks noChangeArrowheads="1"/>
          </p:cNvSpPr>
          <p:nvPr/>
        </p:nvSpPr>
        <p:spPr bwMode="auto">
          <a:xfrm>
            <a:off x="7071325" y="3629045"/>
            <a:ext cx="732235" cy="364331"/>
          </a:xfrm>
          <a:prstGeom prst="leftArrow">
            <a:avLst>
              <a:gd name="adj1" fmla="val 50000"/>
              <a:gd name="adj2" fmla="val 50245"/>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latin typeface="Arial" panose="020B0604020202020204" pitchFamily="34" charset="0"/>
            </a:endParaRPr>
          </a:p>
        </p:txBody>
      </p:sp>
      <p:sp>
        <p:nvSpPr>
          <p:cNvPr id="356357" name="AutoShape 5"/>
          <p:cNvSpPr>
            <a:spLocks noChangeArrowheads="1"/>
          </p:cNvSpPr>
          <p:nvPr/>
        </p:nvSpPr>
        <p:spPr bwMode="auto">
          <a:xfrm>
            <a:off x="6153152" y="4400552"/>
            <a:ext cx="364331" cy="732235"/>
          </a:xfrm>
          <a:prstGeom prst="upArrow">
            <a:avLst>
              <a:gd name="adj1" fmla="val 50000"/>
              <a:gd name="adj2" fmla="val 50245"/>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latin typeface="Arial" panose="020B0604020202020204" pitchFamily="34" charset="0"/>
            </a:endParaRPr>
          </a:p>
        </p:txBody>
      </p:sp>
      <p:sp>
        <p:nvSpPr>
          <p:cNvPr id="356358" name="AutoShape 6"/>
          <p:cNvSpPr>
            <a:spLocks noChangeArrowheads="1"/>
          </p:cNvSpPr>
          <p:nvPr/>
        </p:nvSpPr>
        <p:spPr bwMode="auto">
          <a:xfrm>
            <a:off x="4827679" y="3610744"/>
            <a:ext cx="732235" cy="364331"/>
          </a:xfrm>
          <a:prstGeom prst="rightArrow">
            <a:avLst>
              <a:gd name="adj1" fmla="val 50000"/>
              <a:gd name="adj2" fmla="val 50245"/>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latin typeface="Arial" panose="020B0604020202020204" pitchFamily="34" charset="0"/>
            </a:endParaRPr>
          </a:p>
        </p:txBody>
      </p:sp>
      <p:sp>
        <p:nvSpPr>
          <p:cNvPr id="356359" name="Text Box 7"/>
          <p:cNvSpPr txBox="1">
            <a:spLocks noChangeArrowheads="1"/>
          </p:cNvSpPr>
          <p:nvPr/>
        </p:nvSpPr>
        <p:spPr bwMode="auto">
          <a:xfrm>
            <a:off x="3711726" y="3531683"/>
            <a:ext cx="10942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1500" b="1" dirty="0">
                <a:solidFill>
                  <a:srgbClr val="000000"/>
                </a:solidFill>
              </a:rPr>
              <a:t>Economic Analyses</a:t>
            </a:r>
          </a:p>
        </p:txBody>
      </p:sp>
      <p:sp>
        <p:nvSpPr>
          <p:cNvPr id="356360" name="Text Box 8"/>
          <p:cNvSpPr txBox="1">
            <a:spLocks noChangeArrowheads="1"/>
          </p:cNvSpPr>
          <p:nvPr/>
        </p:nvSpPr>
        <p:spPr bwMode="auto">
          <a:xfrm>
            <a:off x="5406269" y="5162848"/>
            <a:ext cx="199907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500" b="1" dirty="0">
                <a:solidFill>
                  <a:srgbClr val="000000"/>
                </a:solidFill>
              </a:rPr>
              <a:t>[Sound scientific basis]</a:t>
            </a:r>
          </a:p>
        </p:txBody>
      </p:sp>
      <p:sp>
        <p:nvSpPr>
          <p:cNvPr id="356361" name="Text Box 9"/>
          <p:cNvSpPr txBox="1">
            <a:spLocks noChangeArrowheads="1"/>
          </p:cNvSpPr>
          <p:nvPr/>
        </p:nvSpPr>
        <p:spPr bwMode="auto">
          <a:xfrm>
            <a:off x="7864484" y="3684747"/>
            <a:ext cx="140288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500" b="1" dirty="0">
                <a:solidFill>
                  <a:srgbClr val="000000"/>
                </a:solidFill>
              </a:rPr>
              <a:t>Legal Authority</a:t>
            </a:r>
          </a:p>
        </p:txBody>
      </p:sp>
      <p:sp>
        <p:nvSpPr>
          <p:cNvPr id="356362" name="Text Box 10"/>
          <p:cNvSpPr txBox="1">
            <a:spLocks noChangeArrowheads="1"/>
          </p:cNvSpPr>
          <p:nvPr/>
        </p:nvSpPr>
        <p:spPr bwMode="auto">
          <a:xfrm>
            <a:off x="5328614" y="1713688"/>
            <a:ext cx="21034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500" b="1" dirty="0">
                <a:solidFill>
                  <a:srgbClr val="FF0000"/>
                </a:solidFill>
              </a:rPr>
              <a:t>President’s and/or </a:t>
            </a:r>
            <a:br>
              <a:rPr lang="en-US" sz="1500" b="1" dirty="0">
                <a:solidFill>
                  <a:srgbClr val="FF0000"/>
                </a:solidFill>
              </a:rPr>
            </a:br>
            <a:r>
              <a:rPr lang="en-US" sz="1500" b="1" dirty="0">
                <a:solidFill>
                  <a:srgbClr val="FF0000"/>
                </a:solidFill>
              </a:rPr>
              <a:t>Agency Head’s Priorities</a:t>
            </a:r>
          </a:p>
        </p:txBody>
      </p:sp>
      <p:sp>
        <p:nvSpPr>
          <p:cNvPr id="356364" name="Text Box 12"/>
          <p:cNvSpPr txBox="1">
            <a:spLocks noChangeArrowheads="1"/>
          </p:cNvSpPr>
          <p:nvPr/>
        </p:nvSpPr>
        <p:spPr bwMode="auto">
          <a:xfrm>
            <a:off x="3339697" y="4405823"/>
            <a:ext cx="1825009" cy="784830"/>
          </a:xfrm>
          <a:prstGeom prst="rect">
            <a:avLst/>
          </a:prstGeom>
          <a:noFill/>
          <a:ln>
            <a:noFill/>
          </a:ln>
          <a:effectLst/>
          <a:extLst/>
        </p:spPr>
        <p:txBody>
          <a:bodyPr wrap="square">
            <a:spAutoFit/>
          </a:bodyPr>
          <a:lstStyle/>
          <a:p>
            <a:pPr fontAlgn="base">
              <a:spcBef>
                <a:spcPct val="0"/>
              </a:spcBef>
              <a:spcAft>
                <a:spcPct val="0"/>
              </a:spcAft>
            </a:pPr>
            <a:r>
              <a:rPr lang="en-US" sz="1500" b="1" dirty="0">
                <a:solidFill>
                  <a:srgbClr val="000000"/>
                </a:solidFill>
              </a:rPr>
              <a:t>Executive Orders, Department directives, etc.</a:t>
            </a:r>
          </a:p>
        </p:txBody>
      </p:sp>
      <p:sp>
        <p:nvSpPr>
          <p:cNvPr id="356365" name="Text Box 13"/>
          <p:cNvSpPr txBox="1">
            <a:spLocks noChangeArrowheads="1"/>
          </p:cNvSpPr>
          <p:nvPr/>
        </p:nvSpPr>
        <p:spPr bwMode="auto">
          <a:xfrm>
            <a:off x="4241138" y="2831562"/>
            <a:ext cx="72327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500" b="1" dirty="0">
                <a:solidFill>
                  <a:srgbClr val="000000"/>
                </a:solidFill>
              </a:rPr>
              <a:t>Timing</a:t>
            </a:r>
          </a:p>
        </p:txBody>
      </p:sp>
      <p:sp>
        <p:nvSpPr>
          <p:cNvPr id="356366" name="Rectangle 14"/>
          <p:cNvSpPr>
            <a:spLocks noGrp="1" noChangeArrowheads="1"/>
          </p:cNvSpPr>
          <p:nvPr>
            <p:ph type="title"/>
          </p:nvPr>
        </p:nvSpPr>
        <p:spPr>
          <a:xfrm>
            <a:off x="1776704" y="87682"/>
            <a:ext cx="3783210" cy="870559"/>
          </a:xfrm>
        </p:spPr>
        <p:txBody>
          <a:bodyPr>
            <a:noAutofit/>
          </a:bodyPr>
          <a:lstStyle/>
          <a:p>
            <a:r>
              <a:rPr lang="en-US" sz="2800" dirty="0"/>
              <a:t>Know What Drives Your Organization</a:t>
            </a:r>
          </a:p>
        </p:txBody>
      </p:sp>
      <p:sp>
        <p:nvSpPr>
          <p:cNvPr id="356367" name="AutoShape 15"/>
          <p:cNvSpPr>
            <a:spLocks noChangeArrowheads="1"/>
          </p:cNvSpPr>
          <p:nvPr/>
        </p:nvSpPr>
        <p:spPr bwMode="auto">
          <a:xfrm rot="1227752">
            <a:off x="5052449" y="3004006"/>
            <a:ext cx="732235" cy="364331"/>
          </a:xfrm>
          <a:prstGeom prst="rightArrow">
            <a:avLst>
              <a:gd name="adj1" fmla="val 50000"/>
              <a:gd name="adj2" fmla="val 50245"/>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00">
              <a:solidFill>
                <a:srgbClr val="000000"/>
              </a:solidFill>
              <a:latin typeface="Arial" panose="020B0604020202020204" pitchFamily="34" charset="0"/>
            </a:endParaRPr>
          </a:p>
        </p:txBody>
      </p:sp>
      <p:sp>
        <p:nvSpPr>
          <p:cNvPr id="3" name="TextBox 2"/>
          <p:cNvSpPr txBox="1"/>
          <p:nvPr/>
        </p:nvSpPr>
        <p:spPr>
          <a:xfrm>
            <a:off x="7546070" y="2191852"/>
            <a:ext cx="2969530" cy="954107"/>
          </a:xfrm>
          <a:prstGeom prst="rect">
            <a:avLst/>
          </a:prstGeom>
          <a:noFill/>
        </p:spPr>
        <p:txBody>
          <a:bodyPr wrap="square" rtlCol="0">
            <a:spAutoFit/>
          </a:bodyPr>
          <a:lstStyle/>
          <a:p>
            <a:pPr fontAlgn="base">
              <a:spcBef>
                <a:spcPct val="0"/>
              </a:spcBef>
              <a:spcAft>
                <a:spcPct val="0"/>
              </a:spcAft>
            </a:pPr>
            <a:r>
              <a:rPr lang="en-US" sz="1400" b="1" dirty="0">
                <a:solidFill>
                  <a:srgbClr val="000000"/>
                </a:solidFill>
              </a:rPr>
              <a:t>Stakeholder Views</a:t>
            </a:r>
          </a:p>
          <a:p>
            <a:pPr fontAlgn="base">
              <a:spcBef>
                <a:spcPct val="0"/>
              </a:spcBef>
              <a:spcAft>
                <a:spcPct val="0"/>
              </a:spcAft>
            </a:pPr>
            <a:r>
              <a:rPr lang="en-US" sz="1400" b="1" dirty="0">
                <a:solidFill>
                  <a:srgbClr val="000000"/>
                </a:solidFill>
              </a:rPr>
              <a:t>(e.g., Congress, State/Local </a:t>
            </a:r>
            <a:r>
              <a:rPr lang="en-US" sz="1400" b="1" dirty="0" err="1">
                <a:solidFill>
                  <a:srgbClr val="000000"/>
                </a:solidFill>
              </a:rPr>
              <a:t>Govts</a:t>
            </a:r>
            <a:r>
              <a:rPr lang="en-US" sz="1400" b="1" dirty="0">
                <a:solidFill>
                  <a:srgbClr val="000000"/>
                </a:solidFill>
              </a:rPr>
              <a:t>, Industry, Community and/or Public Interest Groups)</a:t>
            </a:r>
          </a:p>
        </p:txBody>
      </p:sp>
      <p:pic>
        <p:nvPicPr>
          <p:cNvPr id="4" name="Picture 3"/>
          <p:cNvPicPr>
            <a:picLocks noChangeAspect="1"/>
          </p:cNvPicPr>
          <p:nvPr/>
        </p:nvPicPr>
        <p:blipFill>
          <a:blip r:embed="rId2"/>
          <a:stretch>
            <a:fillRect/>
          </a:stretch>
        </p:blipFill>
        <p:spPr>
          <a:xfrm rot="8802681">
            <a:off x="5091563" y="4223478"/>
            <a:ext cx="749873" cy="402371"/>
          </a:xfrm>
          <a:prstGeom prst="rect">
            <a:avLst/>
          </a:prstGeom>
        </p:spPr>
      </p:pic>
      <p:sp>
        <p:nvSpPr>
          <p:cNvPr id="20" name="Text Box 9"/>
          <p:cNvSpPr txBox="1">
            <a:spLocks noChangeArrowheads="1"/>
          </p:cNvSpPr>
          <p:nvPr/>
        </p:nvSpPr>
        <p:spPr bwMode="auto">
          <a:xfrm>
            <a:off x="7443114" y="4578112"/>
            <a:ext cx="748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500" b="1" dirty="0">
                <a:solidFill>
                  <a:srgbClr val="000000"/>
                </a:solidFill>
              </a:rPr>
              <a:t>Budget</a:t>
            </a:r>
          </a:p>
        </p:txBody>
      </p:sp>
      <p:pic>
        <p:nvPicPr>
          <p:cNvPr id="7" name="Picture 6"/>
          <p:cNvPicPr>
            <a:picLocks noChangeAspect="1"/>
          </p:cNvPicPr>
          <p:nvPr/>
        </p:nvPicPr>
        <p:blipFill>
          <a:blip r:embed="rId3"/>
          <a:stretch>
            <a:fillRect/>
          </a:stretch>
        </p:blipFill>
        <p:spPr>
          <a:xfrm rot="14874535">
            <a:off x="6693197" y="4083466"/>
            <a:ext cx="853514" cy="755970"/>
          </a:xfrm>
          <a:prstGeom prst="rect">
            <a:avLst/>
          </a:prstGeom>
        </p:spPr>
      </p:pic>
      <p:pic>
        <p:nvPicPr>
          <p:cNvPr id="23" name="Picture 22"/>
          <p:cNvPicPr>
            <a:picLocks noChangeAspect="1"/>
          </p:cNvPicPr>
          <p:nvPr/>
        </p:nvPicPr>
        <p:blipFill>
          <a:blip r:embed="rId2"/>
          <a:stretch>
            <a:fillRect/>
          </a:stretch>
        </p:blipFill>
        <p:spPr>
          <a:xfrm rot="19477033">
            <a:off x="6752034" y="2845705"/>
            <a:ext cx="749873" cy="402371"/>
          </a:xfrm>
          <a:prstGeom prst="rect">
            <a:avLst/>
          </a:prstGeom>
        </p:spPr>
      </p:pic>
    </p:spTree>
    <p:extLst>
      <p:ext uri="{BB962C8B-B14F-4D97-AF65-F5344CB8AC3E}">
        <p14:creationId xmlns:p14="http://schemas.microsoft.com/office/powerpoint/2010/main" val="350518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6754"/>
            <a:ext cx="10515600" cy="4510208"/>
          </a:xfrm>
        </p:spPr>
        <p:txBody>
          <a:bodyPr>
            <a:normAutofit fontScale="92500" lnSpcReduction="20000"/>
          </a:bodyPr>
          <a:lstStyle/>
          <a:p>
            <a:r>
              <a:rPr lang="en-US" dirty="0">
                <a:solidFill>
                  <a:srgbClr val="FF0000"/>
                </a:solidFill>
              </a:rPr>
              <a:t>Know key officials </a:t>
            </a:r>
            <a:r>
              <a:rPr lang="en-US" dirty="0"/>
              <a:t>by name and face</a:t>
            </a:r>
          </a:p>
          <a:p>
            <a:pPr lvl="1"/>
            <a:r>
              <a:rPr lang="en-US" i="1" dirty="0"/>
              <a:t>15 second elevator speech</a:t>
            </a:r>
            <a:endParaRPr lang="en-US" dirty="0"/>
          </a:p>
          <a:p>
            <a:endParaRPr lang="en-US" dirty="0">
              <a:solidFill>
                <a:srgbClr val="FF0000"/>
              </a:solidFill>
            </a:endParaRPr>
          </a:p>
          <a:p>
            <a:r>
              <a:rPr lang="en-US" dirty="0">
                <a:solidFill>
                  <a:srgbClr val="FF0000"/>
                </a:solidFill>
              </a:rPr>
              <a:t>Network</a:t>
            </a:r>
            <a:r>
              <a:rPr lang="en-US" dirty="0"/>
              <a:t> – connect with influential people; observe how they behave and carry themselves in meetings</a:t>
            </a:r>
            <a:endParaRPr lang="en-US" i="1" dirty="0"/>
          </a:p>
          <a:p>
            <a:endParaRPr lang="en-US" dirty="0">
              <a:solidFill>
                <a:srgbClr val="FF0000"/>
              </a:solidFill>
            </a:endParaRPr>
          </a:p>
          <a:p>
            <a:r>
              <a:rPr lang="en-US" dirty="0">
                <a:solidFill>
                  <a:srgbClr val="FF0000"/>
                </a:solidFill>
              </a:rPr>
              <a:t>Find a mentor </a:t>
            </a:r>
            <a:r>
              <a:rPr lang="en-US" dirty="0"/>
              <a:t>who can help educate you on what drives your agency and office</a:t>
            </a:r>
          </a:p>
          <a:p>
            <a:endParaRPr lang="en-US" dirty="0"/>
          </a:p>
          <a:p>
            <a:r>
              <a:rPr lang="en-US" dirty="0">
                <a:solidFill>
                  <a:srgbClr val="FF0000"/>
                </a:solidFill>
              </a:rPr>
              <a:t>Scan your environment</a:t>
            </a:r>
            <a:r>
              <a:rPr lang="en-US" dirty="0"/>
              <a:t> – pay attention to posture, non-verbal cues; consider what is driving others and how they advance their position</a:t>
            </a:r>
          </a:p>
          <a:p>
            <a:pPr lvl="1"/>
            <a:r>
              <a:rPr lang="en-US" i="1" dirty="0"/>
              <a:t>Understand what drives your agency and your boss</a:t>
            </a:r>
          </a:p>
        </p:txBody>
      </p:sp>
      <p:sp>
        <p:nvSpPr>
          <p:cNvPr id="4" name="Rectangle 2"/>
          <p:cNvSpPr txBox="1">
            <a:spLocks noChangeArrowheads="1"/>
          </p:cNvSpPr>
          <p:nvPr/>
        </p:nvSpPr>
        <p:spPr>
          <a:xfrm>
            <a:off x="1724629" y="126608"/>
            <a:ext cx="3622876"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2800" dirty="0"/>
              <a:t>Learning the Organization</a:t>
            </a:r>
          </a:p>
        </p:txBody>
      </p:sp>
    </p:spTree>
    <p:extLst>
      <p:ext uri="{BB962C8B-B14F-4D97-AF65-F5344CB8AC3E}">
        <p14:creationId xmlns:p14="http://schemas.microsoft.com/office/powerpoint/2010/main" val="32054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Vertical)">
                                      <p:cBhvr>
                                        <p:cTn id="10" dur="500"/>
                                        <p:tgtEl>
                                          <p:spTgt spid="3">
                                            <p:txEl>
                                              <p:pRg st="7" end="7"/>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arn(inVertical)">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6754"/>
            <a:ext cx="10515600" cy="4510208"/>
          </a:xfrm>
        </p:spPr>
        <p:txBody>
          <a:bodyPr>
            <a:normAutofit/>
          </a:bodyPr>
          <a:lstStyle/>
          <a:p>
            <a:r>
              <a:rPr lang="en-US" dirty="0">
                <a:solidFill>
                  <a:srgbClr val="FF0000"/>
                </a:solidFill>
              </a:rPr>
              <a:t>Read</a:t>
            </a:r>
          </a:p>
          <a:p>
            <a:pPr lvl="1"/>
            <a:r>
              <a:rPr lang="en-US" dirty="0"/>
              <a:t>Newspapers, books and other publications with comprehensive political analyses to learn/understand opposing viewpoints on issues</a:t>
            </a:r>
          </a:p>
          <a:p>
            <a:endParaRPr lang="en-US" dirty="0"/>
          </a:p>
          <a:p>
            <a:pPr lvl="1"/>
            <a:r>
              <a:rPr lang="en-US" dirty="0"/>
              <a:t>Trade magazines re: your agency </a:t>
            </a:r>
          </a:p>
          <a:p>
            <a:endParaRPr lang="en-US" dirty="0"/>
          </a:p>
          <a:p>
            <a:pPr lvl="1"/>
            <a:r>
              <a:rPr lang="en-US" dirty="0"/>
              <a:t>Your agency website’s highlights each morning when you log in</a:t>
            </a:r>
          </a:p>
          <a:p>
            <a:endParaRPr lang="en-US" dirty="0">
              <a:solidFill>
                <a:srgbClr val="FF0000"/>
              </a:solidFill>
            </a:endParaRPr>
          </a:p>
          <a:p>
            <a:r>
              <a:rPr lang="en-US" dirty="0">
                <a:solidFill>
                  <a:srgbClr val="FF0000"/>
                </a:solidFill>
              </a:rPr>
              <a:t>Listen/watch </a:t>
            </a:r>
            <a:r>
              <a:rPr lang="en-US" dirty="0"/>
              <a:t>radio/TV programs that cover political issues</a:t>
            </a:r>
          </a:p>
          <a:p>
            <a:pPr lvl="1"/>
            <a:r>
              <a:rPr lang="en-US" dirty="0"/>
              <a:t>CSPAN when your agency testifies before Congress; budget hearings</a:t>
            </a:r>
          </a:p>
        </p:txBody>
      </p:sp>
      <p:sp>
        <p:nvSpPr>
          <p:cNvPr id="4" name="Rectangle 2"/>
          <p:cNvSpPr txBox="1">
            <a:spLocks noChangeArrowheads="1"/>
          </p:cNvSpPr>
          <p:nvPr/>
        </p:nvSpPr>
        <p:spPr>
          <a:xfrm>
            <a:off x="1724629" y="126608"/>
            <a:ext cx="3622876"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2800" dirty="0"/>
              <a:t>Learning the Organization</a:t>
            </a:r>
          </a:p>
        </p:txBody>
      </p:sp>
    </p:spTree>
    <p:extLst>
      <p:ext uri="{BB962C8B-B14F-4D97-AF65-F5344CB8AC3E}">
        <p14:creationId xmlns:p14="http://schemas.microsoft.com/office/powerpoint/2010/main" val="40414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722329"/>
            <a:ext cx="10515600" cy="4454633"/>
          </a:xfrm>
        </p:spPr>
        <p:txBody>
          <a:bodyPr>
            <a:normAutofit/>
          </a:bodyPr>
          <a:lstStyle/>
          <a:p>
            <a:r>
              <a:rPr lang="en-US" dirty="0"/>
              <a:t>Often perceived as a self-serving way to promote personal interests – often at the expense of others (win-lose)</a:t>
            </a:r>
          </a:p>
          <a:p>
            <a:endParaRPr lang="en-US" dirty="0"/>
          </a:p>
          <a:p>
            <a:r>
              <a:rPr lang="en-US" dirty="0"/>
              <a:t>How power, influence, and interests play out in  an organization</a:t>
            </a:r>
          </a:p>
          <a:p>
            <a:endParaRPr lang="en-US" dirty="0"/>
          </a:p>
          <a:p>
            <a:r>
              <a:rPr lang="en-US" dirty="0"/>
              <a:t>Office politics is “simply the way things really get done around here”</a:t>
            </a:r>
          </a:p>
          <a:p>
            <a:pPr lvl="1"/>
            <a:r>
              <a:rPr lang="en-US" i="1" dirty="0"/>
              <a:t>Limelight leadership vs. behind the scenes leadership</a:t>
            </a:r>
            <a:endParaRPr lang="en-US" dirty="0"/>
          </a:p>
        </p:txBody>
      </p:sp>
      <p:sp>
        <p:nvSpPr>
          <p:cNvPr id="3" name="Rectangle 2"/>
          <p:cNvSpPr/>
          <p:nvPr/>
        </p:nvSpPr>
        <p:spPr>
          <a:xfrm>
            <a:off x="4690826" y="1381468"/>
            <a:ext cx="1236073" cy="1569660"/>
          </a:xfrm>
          <a:prstGeom prst="rect">
            <a:avLst/>
          </a:prstGeom>
          <a:noFill/>
        </p:spPr>
        <p:txBody>
          <a:bodyPr wrap="square" lIns="91440" tIns="45720" rIns="91440" bIns="45720">
            <a:spAutoFit/>
          </a:bodyPr>
          <a:lstStyle/>
          <a:p>
            <a:pPr algn="ctr"/>
            <a:r>
              <a:rPr lang="en-US" sz="9600" b="1" cap="none" spc="0" dirty="0">
                <a:ln w="12700">
                  <a:solidFill>
                    <a:schemeClr val="accent1"/>
                  </a:solidFill>
                  <a:prstDash val="solid"/>
                </a:ln>
                <a:solidFill>
                  <a:srgbClr val="FF0000"/>
                </a:solidFill>
                <a:effectLst>
                  <a:outerShdw dist="38100" dir="2640000" algn="bl" rotWithShape="0">
                    <a:schemeClr val="accent1"/>
                  </a:outerShdw>
                </a:effectLst>
              </a:rPr>
              <a:t>X</a:t>
            </a:r>
          </a:p>
        </p:txBody>
      </p:sp>
      <p:sp>
        <p:nvSpPr>
          <p:cNvPr id="7" name="Rectangle 2"/>
          <p:cNvSpPr txBox="1">
            <a:spLocks noChangeArrowheads="1"/>
          </p:cNvSpPr>
          <p:nvPr/>
        </p:nvSpPr>
        <p:spPr>
          <a:xfrm>
            <a:off x="1547442" y="126608"/>
            <a:ext cx="3947123"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3500" dirty="0"/>
              <a:t>Office Politics</a:t>
            </a:r>
            <a:endParaRPr lang="en-US" sz="3300" dirty="0"/>
          </a:p>
        </p:txBody>
      </p:sp>
    </p:spTree>
    <p:extLst>
      <p:ext uri="{BB962C8B-B14F-4D97-AF65-F5344CB8AC3E}">
        <p14:creationId xmlns:p14="http://schemas.microsoft.com/office/powerpoint/2010/main" val="18371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9904"/>
            <a:ext cx="10515600" cy="4487058"/>
          </a:xfrm>
        </p:spPr>
        <p:txBody>
          <a:bodyPr>
            <a:normAutofit fontScale="92500"/>
          </a:bodyPr>
          <a:lstStyle/>
          <a:p>
            <a:r>
              <a:rPr lang="en-US" i="1" dirty="0"/>
              <a:t>View workplace politics as neutral (not good, not bad); it’s simply a natural part of life in virtually all organizations</a:t>
            </a:r>
          </a:p>
          <a:p>
            <a:pPr lvl="1"/>
            <a:endParaRPr lang="en-US" dirty="0"/>
          </a:p>
          <a:p>
            <a:r>
              <a:rPr lang="en-US" dirty="0"/>
              <a:t>Understand and utilize the dynamics of power, organization, and decision-making to achieve win-win objectives</a:t>
            </a:r>
          </a:p>
          <a:p>
            <a:endParaRPr lang="en-US" dirty="0"/>
          </a:p>
          <a:p>
            <a:r>
              <a:rPr lang="en-US" dirty="0"/>
              <a:t>Use ethical strategies, cultivate relationships and </a:t>
            </a:r>
            <a:r>
              <a:rPr lang="en-US" i="1" dirty="0"/>
              <a:t>establish their brand as a professional, team player and leader </a:t>
            </a:r>
          </a:p>
          <a:p>
            <a:endParaRPr lang="en-US" dirty="0"/>
          </a:p>
          <a:p>
            <a:r>
              <a:rPr lang="en-US" i="1" dirty="0"/>
              <a:t>Authentically </a:t>
            </a:r>
            <a:r>
              <a:rPr lang="en-US" dirty="0"/>
              <a:t>use their skills, behaviors, and qualities to be most effective</a:t>
            </a:r>
            <a:endParaRPr lang="en-US" dirty="0">
              <a:solidFill>
                <a:srgbClr val="FF0000"/>
              </a:solidFill>
            </a:endParaRPr>
          </a:p>
        </p:txBody>
      </p:sp>
      <p:sp>
        <p:nvSpPr>
          <p:cNvPr id="4" name="Rectangle 2"/>
          <p:cNvSpPr txBox="1">
            <a:spLocks noChangeArrowheads="1"/>
          </p:cNvSpPr>
          <p:nvPr/>
        </p:nvSpPr>
        <p:spPr>
          <a:xfrm>
            <a:off x="1899149" y="126608"/>
            <a:ext cx="3442568"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3200" dirty="0"/>
              <a:t>Political Savvy Managers …</a:t>
            </a:r>
          </a:p>
        </p:txBody>
      </p:sp>
    </p:spTree>
    <p:extLst>
      <p:ext uri="{BB962C8B-B14F-4D97-AF65-F5344CB8AC3E}">
        <p14:creationId xmlns:p14="http://schemas.microsoft.com/office/powerpoint/2010/main" val="2267678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802875"/>
            <a:ext cx="9144000" cy="2051553"/>
          </a:xfrm>
        </p:spPr>
        <p:txBody>
          <a:bodyPr/>
          <a:lstStyle/>
          <a:p>
            <a:r>
              <a:rPr lang="en-US" dirty="0"/>
              <a:t>Some Strategies for </a:t>
            </a:r>
            <a:br>
              <a:rPr lang="en-US" dirty="0"/>
            </a:br>
            <a:r>
              <a:rPr lang="en-US" dirty="0"/>
              <a:t>Provoking Positive Change</a:t>
            </a:r>
          </a:p>
        </p:txBody>
      </p:sp>
      <p:sp>
        <p:nvSpPr>
          <p:cNvPr id="3" name="Slide Number Placeholder 2"/>
          <p:cNvSpPr>
            <a:spLocks noGrp="1"/>
          </p:cNvSpPr>
          <p:nvPr>
            <p:ph type="sldNum" sz="quarter" idx="12"/>
          </p:nvPr>
        </p:nvSpPr>
        <p:spPr/>
        <p:txBody>
          <a:bodyPr/>
          <a:lstStyle/>
          <a:p>
            <a:fld id="{50A1EA49-DEB9-4B17-9A74-BE1D77EE1AA8}" type="slidenum">
              <a:rPr lang="en-US" smtClean="0"/>
              <a:t>26</a:t>
            </a:fld>
            <a:endParaRPr lang="en-US"/>
          </a:p>
        </p:txBody>
      </p:sp>
    </p:spTree>
    <p:extLst>
      <p:ext uri="{BB962C8B-B14F-4D97-AF65-F5344CB8AC3E}">
        <p14:creationId xmlns:p14="http://schemas.microsoft.com/office/powerpoint/2010/main" val="614010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5393871" y="1814900"/>
            <a:ext cx="0" cy="449580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7" name="Rectangle 3"/>
          <p:cNvSpPr>
            <a:spLocks noChangeArrowheads="1"/>
          </p:cNvSpPr>
          <p:nvPr/>
        </p:nvSpPr>
        <p:spPr bwMode="auto">
          <a:xfrm>
            <a:off x="819605" y="1839914"/>
            <a:ext cx="4022725" cy="1462087"/>
          </a:xfrm>
          <a:prstGeom prst="rect">
            <a:avLst/>
          </a:prstGeom>
          <a:solidFill>
            <a:srgbClr val="291EB2"/>
          </a:solidFill>
          <a:ln w="9525">
            <a:noFill/>
            <a:miter lim="800000"/>
            <a:headEnd/>
            <a:tailEnd/>
          </a:ln>
          <a:effectLst>
            <a:outerShdw blurRad="63500" dist="143684" dir="2700000" algn="ctr" rotWithShape="0">
              <a:schemeClr val="bg2">
                <a:alpha val="74998"/>
              </a:schemeClr>
            </a:outerShdw>
          </a:effectLst>
        </p:spPr>
        <p:txBody>
          <a:bodyPr lIns="92075" tIns="46038" rIns="92075" bIns="46038" anchor="ctr" anchorCtr="1"/>
          <a:lstStyle/>
          <a:p>
            <a:pPr algn="ctr">
              <a:lnSpc>
                <a:spcPct val="85000"/>
              </a:lnSpc>
              <a:spcBef>
                <a:spcPct val="15000"/>
              </a:spcBef>
              <a:spcAft>
                <a:spcPct val="15000"/>
              </a:spcAft>
              <a:defRPr/>
            </a:pPr>
            <a:r>
              <a:rPr kumimoji="1" lang="en-US" sz="3200" b="1" dirty="0">
                <a:solidFill>
                  <a:schemeClr val="bg1"/>
                </a:solidFill>
                <a:effectLst>
                  <a:outerShdw blurRad="38100" dist="38100" dir="2700000" algn="tl">
                    <a:srgbClr val="000000">
                      <a:alpha val="43137"/>
                    </a:srgbClr>
                  </a:outerShdw>
                </a:effectLst>
              </a:rPr>
              <a:t>Change is situational</a:t>
            </a:r>
          </a:p>
        </p:txBody>
      </p:sp>
      <p:sp>
        <p:nvSpPr>
          <p:cNvPr id="6148" name="Rectangle 4"/>
          <p:cNvSpPr>
            <a:spLocks noChangeArrowheads="1"/>
          </p:cNvSpPr>
          <p:nvPr/>
        </p:nvSpPr>
        <p:spPr bwMode="auto">
          <a:xfrm>
            <a:off x="6070601" y="1852612"/>
            <a:ext cx="4022725" cy="1462087"/>
          </a:xfrm>
          <a:prstGeom prst="rect">
            <a:avLst/>
          </a:prstGeom>
          <a:solidFill>
            <a:srgbClr val="291EB2"/>
          </a:solidFill>
          <a:ln w="9525">
            <a:noFill/>
            <a:miter lim="800000"/>
            <a:headEnd/>
            <a:tailEnd/>
          </a:ln>
          <a:effectLst>
            <a:outerShdw blurRad="63500" dist="143684" dir="2700000" algn="ctr" rotWithShape="0">
              <a:schemeClr val="bg2">
                <a:alpha val="74998"/>
              </a:schemeClr>
            </a:outerShdw>
          </a:effectLst>
        </p:spPr>
        <p:txBody>
          <a:bodyPr lIns="92075" tIns="46038" rIns="92075" bIns="46038" anchor="ctr" anchorCtr="1"/>
          <a:lstStyle/>
          <a:p>
            <a:pPr algn="ctr">
              <a:lnSpc>
                <a:spcPct val="85000"/>
              </a:lnSpc>
              <a:spcBef>
                <a:spcPct val="15000"/>
              </a:spcBef>
              <a:spcAft>
                <a:spcPct val="15000"/>
              </a:spcAft>
              <a:defRPr/>
            </a:pPr>
            <a:r>
              <a:rPr kumimoji="1" lang="en-US" sz="3200" b="1" dirty="0">
                <a:solidFill>
                  <a:schemeClr val="bg1"/>
                </a:solidFill>
                <a:effectLst>
                  <a:outerShdw blurRad="38100" dist="38100" dir="2700000" algn="tl">
                    <a:srgbClr val="000000">
                      <a:alpha val="43137"/>
                    </a:srgbClr>
                  </a:outerShdw>
                </a:effectLst>
              </a:rPr>
              <a:t>Transition is a psychological process</a:t>
            </a:r>
          </a:p>
        </p:txBody>
      </p:sp>
      <p:sp>
        <p:nvSpPr>
          <p:cNvPr id="21509" name="Rectangle 5"/>
          <p:cNvSpPr>
            <a:spLocks noGrp="1" noChangeArrowheads="1"/>
          </p:cNvSpPr>
          <p:nvPr>
            <p:ph type="title"/>
          </p:nvPr>
        </p:nvSpPr>
        <p:spPr>
          <a:xfrm>
            <a:off x="1809751" y="274638"/>
            <a:ext cx="3584120" cy="617991"/>
          </a:xfrm>
        </p:spPr>
        <p:txBody>
          <a:bodyPr>
            <a:noAutofit/>
          </a:bodyPr>
          <a:lstStyle/>
          <a:p>
            <a:pPr eaLnBrk="1" hangingPunct="1"/>
            <a:r>
              <a:rPr lang="en-US" sz="3200" b="1" dirty="0">
                <a:ea typeface="ＭＳ Ｐゴシック" charset="0"/>
                <a:cs typeface="ＭＳ Ｐゴシック" charset="0"/>
              </a:rPr>
              <a:t>Change vs. Transition</a:t>
            </a:r>
            <a:endParaRPr lang="en-US" sz="3200" dirty="0">
              <a:ea typeface="ＭＳ Ｐゴシック" charset="0"/>
              <a:cs typeface="ＭＳ Ｐゴシック" charset="0"/>
            </a:endParaRPr>
          </a:p>
        </p:txBody>
      </p:sp>
      <p:sp>
        <p:nvSpPr>
          <p:cNvPr id="6151" name="Text Box 7"/>
          <p:cNvSpPr txBox="1">
            <a:spLocks noChangeArrowheads="1"/>
          </p:cNvSpPr>
          <p:nvPr/>
        </p:nvSpPr>
        <p:spPr bwMode="auto">
          <a:xfrm>
            <a:off x="819605" y="3848100"/>
            <a:ext cx="4113213" cy="1485900"/>
          </a:xfrm>
          <a:prstGeom prst="rect">
            <a:avLst/>
          </a:prstGeom>
          <a:noFill/>
          <a:ln w="38100" cap="sq">
            <a:noFill/>
            <a:miter lim="800000"/>
            <a:headEnd type="none" w="sm" len="sm"/>
            <a:tailEnd type="none" w="sm" len="sm"/>
          </a:ln>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spcBef>
                <a:spcPct val="15000"/>
              </a:spcBef>
              <a:spcAft>
                <a:spcPct val="15000"/>
              </a:spcAft>
              <a:defRPr/>
            </a:pPr>
            <a:r>
              <a:rPr lang="en-US" dirty="0">
                <a:effectLst>
                  <a:outerShdw blurRad="38100" dist="38100" dir="2700000" algn="tl">
                    <a:srgbClr val="DDDDDD"/>
                  </a:outerShdw>
                </a:effectLst>
                <a:latin typeface="+mn-lt"/>
              </a:rPr>
              <a:t>Organizations often develop elaborate </a:t>
            </a:r>
            <a:r>
              <a:rPr lang="en-US" i="1" dirty="0">
                <a:solidFill>
                  <a:srgbClr val="FF0000"/>
                </a:solidFill>
                <a:effectLst>
                  <a:outerShdw blurRad="38100" dist="38100" dir="2700000" algn="tl">
                    <a:srgbClr val="DDDDDD"/>
                  </a:outerShdw>
                </a:effectLst>
                <a:latin typeface="+mn-lt"/>
              </a:rPr>
              <a:t>change strategies</a:t>
            </a:r>
            <a:r>
              <a:rPr lang="en-US" dirty="0">
                <a:effectLst>
                  <a:outerShdw blurRad="38100" dist="38100" dir="2700000" algn="tl">
                    <a:srgbClr val="DDDDDD"/>
                  </a:outerShdw>
                </a:effectLst>
                <a:latin typeface="+mn-lt"/>
              </a:rPr>
              <a:t> for things they want to change</a:t>
            </a:r>
            <a:endParaRPr lang="en-US" sz="2800" dirty="0">
              <a:effectLst>
                <a:outerShdw blurRad="38100" dist="38100" dir="2700000" algn="tl">
                  <a:srgbClr val="DDDDDD"/>
                </a:outerShdw>
              </a:effectLst>
              <a:latin typeface="+mn-lt"/>
            </a:endParaRPr>
          </a:p>
        </p:txBody>
      </p:sp>
      <p:sp>
        <p:nvSpPr>
          <p:cNvPr id="6152" name="Text Box 8"/>
          <p:cNvSpPr txBox="1">
            <a:spLocks noChangeArrowheads="1"/>
          </p:cNvSpPr>
          <p:nvPr/>
        </p:nvSpPr>
        <p:spPr bwMode="auto">
          <a:xfrm>
            <a:off x="6198281" y="3799115"/>
            <a:ext cx="4113212" cy="1790700"/>
          </a:xfrm>
          <a:prstGeom prst="rect">
            <a:avLst/>
          </a:prstGeom>
          <a:noFill/>
          <a:ln w="38100" cap="sq">
            <a:noFill/>
            <a:miter lim="800000"/>
            <a:headEnd type="none" w="sm" len="sm"/>
            <a:tailEnd type="none" w="sm" len="sm"/>
          </a:ln>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spcBef>
                <a:spcPct val="15000"/>
              </a:spcBef>
              <a:spcAft>
                <a:spcPct val="15000"/>
              </a:spcAft>
              <a:defRPr/>
            </a:pPr>
            <a:r>
              <a:rPr lang="en-US" dirty="0">
                <a:effectLst>
                  <a:outerShdw blurRad="38100" dist="38100" dir="2700000" algn="tl">
                    <a:srgbClr val="DDDDDD"/>
                  </a:outerShdw>
                </a:effectLst>
                <a:latin typeface="+mn-lt"/>
              </a:rPr>
              <a:t>Organizations often pay inadequate attention to </a:t>
            </a:r>
            <a:r>
              <a:rPr lang="en-US" i="1" dirty="0">
                <a:solidFill>
                  <a:srgbClr val="FF0000"/>
                </a:solidFill>
                <a:effectLst>
                  <a:outerShdw blurRad="38100" dist="38100" dir="2700000" algn="tl">
                    <a:srgbClr val="DDDDDD"/>
                  </a:outerShdw>
                </a:effectLst>
                <a:latin typeface="+mn-lt"/>
              </a:rPr>
              <a:t>implementation strategies</a:t>
            </a:r>
            <a:r>
              <a:rPr lang="en-US" dirty="0">
                <a:effectLst>
                  <a:outerShdw blurRad="38100" dist="38100" dir="2700000" algn="tl">
                    <a:srgbClr val="DDDDDD"/>
                  </a:outerShdw>
                </a:effectLst>
                <a:latin typeface="+mn-lt"/>
              </a:rPr>
              <a:t> that help people through the process of adjustment</a:t>
            </a:r>
            <a:endParaRPr lang="en-US" sz="2800" dirty="0">
              <a:effectLst>
                <a:outerShdw blurRad="38100" dist="38100" dir="2700000" algn="tl">
                  <a:srgbClr val="DDDDDD"/>
                </a:outerShdw>
              </a:effectLst>
              <a:latin typeface="+mn-lt"/>
            </a:endParaRPr>
          </a:p>
        </p:txBody>
      </p:sp>
      <p:sp>
        <p:nvSpPr>
          <p:cNvPr id="2" name="Slide Number Placeholder 1"/>
          <p:cNvSpPr>
            <a:spLocks noGrp="1"/>
          </p:cNvSpPr>
          <p:nvPr>
            <p:ph type="sldNum" sz="quarter" idx="12"/>
          </p:nvPr>
        </p:nvSpPr>
        <p:spPr/>
        <p:txBody>
          <a:bodyPr/>
          <a:lstStyle/>
          <a:p>
            <a:fld id="{EDBF7A3C-DBAF-C145-98D7-42BAC90EE0F2}" type="slidenum">
              <a:rPr lang="en-US" smtClean="0"/>
              <a:pPr/>
              <a:t>27</a:t>
            </a:fld>
            <a:endParaRPr lang="en-US"/>
          </a:p>
        </p:txBody>
      </p:sp>
      <p:sp>
        <p:nvSpPr>
          <p:cNvPr id="10" name="TextBox 9"/>
          <p:cNvSpPr txBox="1"/>
          <p:nvPr/>
        </p:nvSpPr>
        <p:spPr>
          <a:xfrm>
            <a:off x="6858000" y="6172201"/>
            <a:ext cx="2895600" cy="276999"/>
          </a:xfrm>
          <a:prstGeom prst="rect">
            <a:avLst/>
          </a:prstGeom>
          <a:noFill/>
        </p:spPr>
        <p:txBody>
          <a:bodyPr wrap="square" rtlCol="0">
            <a:spAutoFit/>
          </a:bodyPr>
          <a:lstStyle/>
          <a:p>
            <a:pPr algn="ctr"/>
            <a:r>
              <a:rPr lang="en-US" sz="1200" i="1" dirty="0"/>
              <a:t>William Bridges, 1993</a:t>
            </a:r>
          </a:p>
        </p:txBody>
      </p:sp>
    </p:spTree>
    <p:extLst>
      <p:ext uri="{BB962C8B-B14F-4D97-AF65-F5344CB8AC3E}">
        <p14:creationId xmlns:p14="http://schemas.microsoft.com/office/powerpoint/2010/main" val="291869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2"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pic>
        <p:nvPicPr>
          <p:cNvPr id="1028" name="Picture 5" descr="Description: Bridges-Transi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8222" y="1731412"/>
            <a:ext cx="8521431" cy="42121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828800" y="5943600"/>
            <a:ext cx="830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000" i="1" dirty="0">
                <a:latin typeface="Times New Roman" pitchFamily="18" charset="0"/>
                <a:ea typeface="Calibri" pitchFamily="34" charset="0"/>
                <a:cs typeface="Times New Roman" pitchFamily="18" charset="0"/>
              </a:rPr>
              <a:t>(Continuum Graphic by William Bridges, 1993)</a:t>
            </a:r>
            <a:endParaRPr lang="en-US" sz="900" dirty="0">
              <a:latin typeface="Arial" pitchFamily="34" charset="0"/>
            </a:endParaRPr>
          </a:p>
          <a:p>
            <a:pPr eaLnBrk="0" fontAlgn="base" hangingPunct="0">
              <a:spcBef>
                <a:spcPct val="0"/>
              </a:spcBef>
              <a:spcAft>
                <a:spcPct val="0"/>
              </a:spcAft>
            </a:pPr>
            <a:endParaRPr lang="en-US" dirty="0">
              <a:latin typeface="Arial" pitchFamily="34" charset="0"/>
            </a:endParaRPr>
          </a:p>
        </p:txBody>
      </p:sp>
      <p:sp>
        <p:nvSpPr>
          <p:cNvPr id="5" name="Title 1"/>
          <p:cNvSpPr txBox="1">
            <a:spLocks/>
          </p:cNvSpPr>
          <p:nvPr/>
        </p:nvSpPr>
        <p:spPr>
          <a:xfrm>
            <a:off x="1981200" y="152402"/>
            <a:ext cx="3267205" cy="792163"/>
          </a:xfrm>
          <a:prstGeom prst="rect">
            <a:avLst/>
          </a:prstGeom>
        </p:spPr>
        <p:txBody>
          <a:bodyPr vert="horz" lIns="91440" tIns="45720" rIns="91440" bIns="45720" rtlCol="0" anchor="ctr">
            <a:normAutofit fontScale="62500" lnSpcReduction="20000"/>
          </a:bodyPr>
          <a:lstStyle/>
          <a:p>
            <a:pPr>
              <a:spcBef>
                <a:spcPct val="0"/>
              </a:spcBef>
              <a:defRPr/>
            </a:pPr>
            <a:r>
              <a:rPr lang="en-US" sz="4400" dirty="0">
                <a:latin typeface="Arial"/>
                <a:ea typeface="+mj-ea"/>
                <a:cs typeface="Arial"/>
              </a:rPr>
              <a:t>Managing Transitions</a:t>
            </a:r>
          </a:p>
        </p:txBody>
      </p:sp>
      <p:pic>
        <p:nvPicPr>
          <p:cNvPr id="8" name="Picture 7"/>
          <p:cNvPicPr>
            <a:picLocks noChangeAspect="1"/>
          </p:cNvPicPr>
          <p:nvPr/>
        </p:nvPicPr>
        <p:blipFill>
          <a:blip r:embed="rId4"/>
          <a:stretch>
            <a:fillRect/>
          </a:stretch>
        </p:blipFill>
        <p:spPr>
          <a:xfrm>
            <a:off x="453163" y="1889268"/>
            <a:ext cx="1832837" cy="2291046"/>
          </a:xfrm>
          <a:prstGeom prst="rect">
            <a:avLst/>
          </a:prstGeom>
        </p:spPr>
      </p:pic>
    </p:spTree>
    <p:extLst>
      <p:ext uri="{BB962C8B-B14F-4D97-AF65-F5344CB8AC3E}">
        <p14:creationId xmlns:p14="http://schemas.microsoft.com/office/powerpoint/2010/main" val="360485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235" y="0"/>
            <a:ext cx="3777641" cy="966787"/>
          </a:xfrm>
        </p:spPr>
        <p:txBody>
          <a:bodyPr>
            <a:normAutofit fontScale="90000"/>
          </a:bodyPr>
          <a:lstStyle/>
          <a:p>
            <a:pPr>
              <a:defRPr/>
            </a:pPr>
            <a:r>
              <a:rPr lang="en-US" sz="3600" dirty="0"/>
              <a:t>Managing Transitions: 3 Phases </a:t>
            </a:r>
            <a:endParaRPr lang="en-US" dirty="0"/>
          </a:p>
        </p:txBody>
      </p:sp>
      <p:sp>
        <p:nvSpPr>
          <p:cNvPr id="4" name="Chevron 3"/>
          <p:cNvSpPr/>
          <p:nvPr/>
        </p:nvSpPr>
        <p:spPr>
          <a:xfrm>
            <a:off x="1905000" y="1752600"/>
            <a:ext cx="2667000" cy="91440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1"/>
                </a:solidFill>
                <a:latin typeface="Palatino Linotype" pitchFamily="18" charset="0"/>
                <a:cs typeface="Tahoma"/>
              </a:rPr>
              <a:t>ENDINGS</a:t>
            </a:r>
          </a:p>
        </p:txBody>
      </p:sp>
      <p:sp>
        <p:nvSpPr>
          <p:cNvPr id="5" name="Chevron 4"/>
          <p:cNvSpPr/>
          <p:nvPr/>
        </p:nvSpPr>
        <p:spPr>
          <a:xfrm>
            <a:off x="4724400" y="1752600"/>
            <a:ext cx="2667000" cy="91440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FFFFFF"/>
                </a:solidFill>
                <a:latin typeface="Palatino Linotype" pitchFamily="18" charset="0"/>
                <a:cs typeface="Tahoma"/>
              </a:rPr>
              <a:t>NEUTRAL ZONE</a:t>
            </a:r>
          </a:p>
        </p:txBody>
      </p:sp>
      <p:sp>
        <p:nvSpPr>
          <p:cNvPr id="6" name="Chevron 5"/>
          <p:cNvSpPr/>
          <p:nvPr/>
        </p:nvSpPr>
        <p:spPr>
          <a:xfrm>
            <a:off x="7620000" y="1752600"/>
            <a:ext cx="2667000" cy="914400"/>
          </a:xfrm>
          <a:prstGeom prst="chevr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FFFFFF"/>
                </a:solidFill>
                <a:latin typeface="Palatino Linotype" pitchFamily="18" charset="0"/>
              </a:rPr>
              <a:t>BEGINNINGS</a:t>
            </a:r>
          </a:p>
        </p:txBody>
      </p:sp>
      <p:sp>
        <p:nvSpPr>
          <p:cNvPr id="9" name="Rectangle 8"/>
          <p:cNvSpPr>
            <a:spLocks noChangeArrowheads="1"/>
          </p:cNvSpPr>
          <p:nvPr/>
        </p:nvSpPr>
        <p:spPr bwMode="auto">
          <a:xfrm>
            <a:off x="1905000" y="2819401"/>
            <a:ext cx="2209800" cy="1200329"/>
          </a:xfrm>
          <a:prstGeom prst="rect">
            <a:avLst/>
          </a:prstGeom>
          <a:noFill/>
          <a:ln w="9525">
            <a:noFill/>
            <a:miter lim="800000"/>
            <a:headEnd/>
            <a:tailEnd/>
          </a:ln>
        </p:spPr>
        <p:txBody>
          <a:bodyPr>
            <a:prstTxWarp prst="textNoShape">
              <a:avLst/>
            </a:prstTxWarp>
            <a:spAutoFit/>
          </a:bodyPr>
          <a:lstStyle/>
          <a:p>
            <a:r>
              <a:rPr lang="en-US" b="1" dirty="0">
                <a:latin typeface="Palatino Linotype" pitchFamily="18" charset="0"/>
                <a:ea typeface="Tahoma" charset="0"/>
                <a:cs typeface="Tahoma" charset="0"/>
              </a:rPr>
              <a:t>Let go of the past first before embracing the  new. </a:t>
            </a:r>
          </a:p>
        </p:txBody>
      </p:sp>
      <p:sp>
        <p:nvSpPr>
          <p:cNvPr id="11" name="Rectangle 10"/>
          <p:cNvSpPr>
            <a:spLocks noChangeArrowheads="1"/>
          </p:cNvSpPr>
          <p:nvPr/>
        </p:nvSpPr>
        <p:spPr bwMode="auto">
          <a:xfrm>
            <a:off x="1887940" y="4191000"/>
            <a:ext cx="1981200" cy="1477328"/>
          </a:xfrm>
          <a:prstGeom prst="rect">
            <a:avLst/>
          </a:prstGeom>
          <a:noFill/>
          <a:ln w="9525">
            <a:noFill/>
            <a:miter lim="800000"/>
            <a:headEnd/>
            <a:tailEnd/>
          </a:ln>
        </p:spPr>
        <p:txBody>
          <a:bodyPr>
            <a:prstTxWarp prst="textNoShape">
              <a:avLst/>
            </a:prstTxWarp>
            <a:spAutoFit/>
          </a:bodyPr>
          <a:lstStyle/>
          <a:p>
            <a:pPr marL="177800" indent="-177800">
              <a:buFont typeface="Arial" charset="0"/>
              <a:buChar char="•"/>
            </a:pPr>
            <a:r>
              <a:rPr lang="en-US" dirty="0">
                <a:latin typeface="Palatino Linotype" pitchFamily="18" charset="0"/>
              </a:rPr>
              <a:t>Uncertainty</a:t>
            </a:r>
          </a:p>
          <a:p>
            <a:pPr marL="177800" indent="-177800">
              <a:buFont typeface="Arial" charset="0"/>
              <a:buChar char="•"/>
            </a:pPr>
            <a:r>
              <a:rPr lang="en-US" dirty="0">
                <a:latin typeface="Palatino Linotype" pitchFamily="18" charset="0"/>
              </a:rPr>
              <a:t>Denial</a:t>
            </a:r>
          </a:p>
          <a:p>
            <a:pPr marL="177800" indent="-177800">
              <a:buFont typeface="Arial" charset="0"/>
              <a:buChar char="•"/>
            </a:pPr>
            <a:r>
              <a:rPr lang="en-US" dirty="0">
                <a:latin typeface="Palatino Linotype" pitchFamily="18" charset="0"/>
              </a:rPr>
              <a:t>Confusion</a:t>
            </a:r>
          </a:p>
          <a:p>
            <a:pPr marL="177800" indent="-177800">
              <a:buFont typeface="Arial" charset="0"/>
              <a:buChar char="•"/>
            </a:pPr>
            <a:r>
              <a:rPr lang="en-US" dirty="0">
                <a:latin typeface="Palatino Linotype" pitchFamily="18" charset="0"/>
              </a:rPr>
              <a:t>Frustration</a:t>
            </a:r>
          </a:p>
          <a:p>
            <a:pPr marL="177800" indent="-177800">
              <a:buFont typeface="Arial" charset="0"/>
              <a:buChar char="•"/>
            </a:pPr>
            <a:r>
              <a:rPr lang="en-US" dirty="0">
                <a:latin typeface="Palatino Linotype" pitchFamily="18" charset="0"/>
              </a:rPr>
              <a:t>Reservation</a:t>
            </a:r>
          </a:p>
        </p:txBody>
      </p:sp>
      <p:sp>
        <p:nvSpPr>
          <p:cNvPr id="12" name="Rectangle 11"/>
          <p:cNvSpPr>
            <a:spLocks noChangeArrowheads="1"/>
          </p:cNvSpPr>
          <p:nvPr/>
        </p:nvSpPr>
        <p:spPr bwMode="auto">
          <a:xfrm>
            <a:off x="4724400" y="2819402"/>
            <a:ext cx="2362200" cy="923925"/>
          </a:xfrm>
          <a:prstGeom prst="rect">
            <a:avLst/>
          </a:prstGeom>
          <a:noFill/>
          <a:ln w="9525">
            <a:noFill/>
            <a:miter lim="800000"/>
            <a:headEnd/>
            <a:tailEnd/>
          </a:ln>
        </p:spPr>
        <p:txBody>
          <a:bodyPr>
            <a:prstTxWarp prst="textNoShape">
              <a:avLst/>
            </a:prstTxWarp>
            <a:spAutoFit/>
          </a:bodyPr>
          <a:lstStyle/>
          <a:p>
            <a:r>
              <a:rPr lang="en-US" b="1" dirty="0">
                <a:latin typeface="Palatino Linotype" pitchFamily="18" charset="0"/>
                <a:ea typeface="Tahoma" charset="0"/>
                <a:cs typeface="Tahoma" charset="0"/>
              </a:rPr>
              <a:t>Neither the old ways nor the new ways are working.  </a:t>
            </a:r>
          </a:p>
        </p:txBody>
      </p:sp>
      <p:sp>
        <p:nvSpPr>
          <p:cNvPr id="13" name="Rectangle 12"/>
          <p:cNvSpPr>
            <a:spLocks noChangeArrowheads="1"/>
          </p:cNvSpPr>
          <p:nvPr/>
        </p:nvSpPr>
        <p:spPr bwMode="auto">
          <a:xfrm>
            <a:off x="4691418" y="4044710"/>
            <a:ext cx="1981200" cy="2031325"/>
          </a:xfrm>
          <a:prstGeom prst="rect">
            <a:avLst/>
          </a:prstGeom>
          <a:noFill/>
          <a:ln w="9525">
            <a:noFill/>
            <a:miter lim="800000"/>
            <a:headEnd/>
            <a:tailEnd/>
          </a:ln>
        </p:spPr>
        <p:txBody>
          <a:bodyPr>
            <a:prstTxWarp prst="textNoShape">
              <a:avLst/>
            </a:prstTxWarp>
            <a:spAutoFit/>
          </a:bodyPr>
          <a:lstStyle/>
          <a:p>
            <a:pPr marL="177800" indent="-177800">
              <a:buFont typeface="Arial" charset="0"/>
              <a:buChar char="•"/>
            </a:pPr>
            <a:r>
              <a:rPr lang="en-US" dirty="0">
                <a:latin typeface="Palatino Linotype" pitchFamily="18" charset="0"/>
              </a:rPr>
              <a:t>Innovation</a:t>
            </a:r>
          </a:p>
          <a:p>
            <a:pPr marL="177800" indent="-177800">
              <a:buFont typeface="Arial" charset="0"/>
              <a:buChar char="•"/>
            </a:pPr>
            <a:r>
              <a:rPr lang="en-US" dirty="0">
                <a:latin typeface="Palatino Linotype" pitchFamily="18" charset="0"/>
              </a:rPr>
              <a:t>Anxiety</a:t>
            </a:r>
          </a:p>
          <a:p>
            <a:pPr marL="177800" indent="-177800">
              <a:buFont typeface="Arial" charset="0"/>
              <a:buChar char="•"/>
            </a:pPr>
            <a:r>
              <a:rPr lang="en-US" dirty="0">
                <a:latin typeface="Palatino Linotype" pitchFamily="18" charset="0"/>
              </a:rPr>
              <a:t>Creativity</a:t>
            </a:r>
          </a:p>
          <a:p>
            <a:pPr marL="177800" indent="-177800">
              <a:buFont typeface="Arial" charset="0"/>
              <a:buChar char="•"/>
            </a:pPr>
            <a:r>
              <a:rPr lang="en-US" dirty="0">
                <a:latin typeface="Palatino Linotype" pitchFamily="18" charset="0"/>
              </a:rPr>
              <a:t>Skepticism</a:t>
            </a:r>
          </a:p>
          <a:p>
            <a:pPr marL="177800" indent="-177800">
              <a:buFont typeface="Arial" charset="0"/>
              <a:buChar char="•"/>
            </a:pPr>
            <a:r>
              <a:rPr lang="en-US" dirty="0">
                <a:latin typeface="Palatino Linotype" pitchFamily="18" charset="0"/>
              </a:rPr>
              <a:t>Isolation</a:t>
            </a:r>
          </a:p>
          <a:p>
            <a:pPr marL="177800" indent="-177800">
              <a:buFont typeface="Arial" charset="0"/>
              <a:buChar char="•"/>
            </a:pPr>
            <a:r>
              <a:rPr lang="en-US" dirty="0">
                <a:latin typeface="Palatino Linotype" pitchFamily="18" charset="0"/>
              </a:rPr>
              <a:t>Motivation falls</a:t>
            </a:r>
          </a:p>
          <a:p>
            <a:pPr marL="177800" indent="-177800">
              <a:buFont typeface="Arial" charset="0"/>
              <a:buChar char="•"/>
            </a:pPr>
            <a:r>
              <a:rPr lang="en-US" dirty="0">
                <a:latin typeface="Palatino Linotype" pitchFamily="18" charset="0"/>
              </a:rPr>
              <a:t>Turnover  rises</a:t>
            </a:r>
          </a:p>
        </p:txBody>
      </p:sp>
      <p:sp>
        <p:nvSpPr>
          <p:cNvPr id="14" name="Rectangle 13"/>
          <p:cNvSpPr>
            <a:spLocks noChangeArrowheads="1"/>
          </p:cNvSpPr>
          <p:nvPr/>
        </p:nvSpPr>
        <p:spPr bwMode="auto">
          <a:xfrm>
            <a:off x="7620000" y="2819401"/>
            <a:ext cx="2514600" cy="1477328"/>
          </a:xfrm>
          <a:prstGeom prst="rect">
            <a:avLst/>
          </a:prstGeom>
          <a:noFill/>
          <a:ln w="9525">
            <a:noFill/>
            <a:miter lim="800000"/>
            <a:headEnd/>
            <a:tailEnd/>
          </a:ln>
        </p:spPr>
        <p:txBody>
          <a:bodyPr>
            <a:prstTxWarp prst="textNoShape">
              <a:avLst/>
            </a:prstTxWarp>
            <a:spAutoFit/>
          </a:bodyPr>
          <a:lstStyle/>
          <a:p>
            <a:r>
              <a:rPr lang="en-US" b="1" dirty="0">
                <a:latin typeface="Palatino Linotype" pitchFamily="18" charset="0"/>
                <a:ea typeface="Tahoma" charset="0"/>
                <a:cs typeface="Tahoma" charset="0"/>
              </a:rPr>
              <a:t>The new situation is fully accepted.  People are building up skills and seeing success.</a:t>
            </a:r>
          </a:p>
        </p:txBody>
      </p:sp>
      <p:sp>
        <p:nvSpPr>
          <p:cNvPr id="15" name="Rectangle 14"/>
          <p:cNvSpPr>
            <a:spLocks noChangeArrowheads="1"/>
          </p:cNvSpPr>
          <p:nvPr/>
        </p:nvSpPr>
        <p:spPr bwMode="auto">
          <a:xfrm>
            <a:off x="7620000" y="4430214"/>
            <a:ext cx="2209800" cy="1754326"/>
          </a:xfrm>
          <a:prstGeom prst="rect">
            <a:avLst/>
          </a:prstGeom>
          <a:noFill/>
          <a:ln w="9525">
            <a:noFill/>
            <a:miter lim="800000"/>
            <a:headEnd/>
            <a:tailEnd/>
          </a:ln>
        </p:spPr>
        <p:txBody>
          <a:bodyPr>
            <a:prstTxWarp prst="textNoShape">
              <a:avLst/>
            </a:prstTxWarp>
            <a:spAutoFit/>
          </a:bodyPr>
          <a:lstStyle/>
          <a:p>
            <a:pPr marL="177800" indent="-177800">
              <a:buFont typeface="Arial" charset="0"/>
              <a:buChar char="•"/>
            </a:pPr>
            <a:r>
              <a:rPr lang="en-US" dirty="0">
                <a:latin typeface="Palatino Linotype" pitchFamily="18" charset="0"/>
              </a:rPr>
              <a:t>Commitment</a:t>
            </a:r>
          </a:p>
          <a:p>
            <a:pPr marL="177800" indent="-177800">
              <a:buFont typeface="Arial" charset="0"/>
              <a:buChar char="•"/>
            </a:pPr>
            <a:r>
              <a:rPr lang="en-US" dirty="0">
                <a:latin typeface="Palatino Linotype" pitchFamily="18" charset="0"/>
              </a:rPr>
              <a:t>High Energy</a:t>
            </a:r>
          </a:p>
          <a:p>
            <a:pPr marL="177800" indent="-177800">
              <a:buFont typeface="Arial" charset="0"/>
              <a:buChar char="•"/>
            </a:pPr>
            <a:r>
              <a:rPr lang="en-US" dirty="0">
                <a:latin typeface="Palatino Linotype" pitchFamily="18" charset="0"/>
              </a:rPr>
              <a:t>Learning</a:t>
            </a:r>
          </a:p>
          <a:p>
            <a:pPr marL="177800" indent="-177800">
              <a:buFont typeface="Arial" charset="0"/>
              <a:buChar char="•"/>
            </a:pPr>
            <a:r>
              <a:rPr lang="en-US" dirty="0">
                <a:latin typeface="Palatino Linotype" pitchFamily="18" charset="0"/>
              </a:rPr>
              <a:t>Accomplishment</a:t>
            </a:r>
          </a:p>
          <a:p>
            <a:pPr marL="177800" indent="-177800">
              <a:buFont typeface="Arial" charset="0"/>
              <a:buChar char="•"/>
            </a:pPr>
            <a:r>
              <a:rPr lang="en-US" dirty="0">
                <a:latin typeface="Palatino Linotype" pitchFamily="18" charset="0"/>
              </a:rPr>
              <a:t>New values, attitude, identities</a:t>
            </a:r>
          </a:p>
        </p:txBody>
      </p:sp>
      <p:sp>
        <p:nvSpPr>
          <p:cNvPr id="16" name="Slide Number Placeholder 15"/>
          <p:cNvSpPr>
            <a:spLocks noGrp="1"/>
          </p:cNvSpPr>
          <p:nvPr>
            <p:ph type="sldNum" sz="quarter" idx="12"/>
          </p:nvPr>
        </p:nvSpPr>
        <p:spPr/>
        <p:txBody>
          <a:bodyPr/>
          <a:lstStyle/>
          <a:p>
            <a:fld id="{9CB4C73C-F84A-4526-BCDA-AD35D8BB7BF0}" type="slidenum">
              <a:rPr lang="en-US" smtClean="0"/>
              <a:pPr/>
              <a:t>29</a:t>
            </a:fld>
            <a:endParaRPr lang="en-US" dirty="0"/>
          </a:p>
        </p:txBody>
      </p:sp>
    </p:spTree>
    <p:extLst>
      <p:ext uri="{BB962C8B-B14F-4D97-AF65-F5344CB8AC3E}">
        <p14:creationId xmlns:p14="http://schemas.microsoft.com/office/powerpoint/2010/main" val="28926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1077"/>
            <a:ext cx="10515600" cy="876761"/>
          </a:xfrm>
        </p:spPr>
        <p:txBody>
          <a:bodyPr>
            <a:normAutofit/>
          </a:bodyPr>
          <a:lstStyle/>
          <a:p>
            <a:r>
              <a:rPr lang="en-US" dirty="0"/>
              <a:t>What Do Agencies Want in an SES Candidate?</a:t>
            </a:r>
          </a:p>
        </p:txBody>
      </p:sp>
      <p:sp>
        <p:nvSpPr>
          <p:cNvPr id="3" name="Content Placeholder 2"/>
          <p:cNvSpPr>
            <a:spLocks noGrp="1"/>
          </p:cNvSpPr>
          <p:nvPr>
            <p:ph idx="1"/>
          </p:nvPr>
        </p:nvSpPr>
        <p:spPr>
          <a:xfrm>
            <a:off x="838200" y="2780070"/>
            <a:ext cx="10515600" cy="3396891"/>
          </a:xfrm>
        </p:spPr>
        <p:txBody>
          <a:bodyPr>
            <a:normAutofit/>
          </a:bodyPr>
          <a:lstStyle/>
          <a:p>
            <a:pPr marL="0" indent="0" algn="ctr">
              <a:spcBef>
                <a:spcPct val="50000"/>
              </a:spcBef>
              <a:buClr>
                <a:srgbClr val="FFFFFF"/>
              </a:buClr>
              <a:buNone/>
            </a:pPr>
            <a:r>
              <a:rPr lang="en-US" sz="3600" b="1" i="1" dirty="0">
                <a:latin typeface="TimesNewRomanPSMT" charset="0"/>
              </a:rPr>
              <a:t>“As we move into the 21st century, Government executives face special challenges . . .</a:t>
            </a:r>
          </a:p>
          <a:p>
            <a:pPr algn="ctr"/>
            <a:endParaRPr lang="en-US" sz="3600" b="1" i="1" dirty="0">
              <a:latin typeface="TimesNewRomanPSMT" charset="0"/>
            </a:endParaRPr>
          </a:p>
          <a:p>
            <a:pPr marL="0" indent="0" algn="ctr">
              <a:buNone/>
            </a:pPr>
            <a:r>
              <a:rPr lang="en-US" sz="3600" b="1" i="1" dirty="0">
                <a:latin typeface="TimesNewRomanPSMT" charset="0"/>
              </a:rPr>
              <a:t>They must be visionary leaders with a strong commitment to public service</a:t>
            </a:r>
          </a:p>
        </p:txBody>
      </p:sp>
      <p:sp>
        <p:nvSpPr>
          <p:cNvPr id="4" name="Slide Number Placeholder 3"/>
          <p:cNvSpPr>
            <a:spLocks noGrp="1"/>
          </p:cNvSpPr>
          <p:nvPr>
            <p:ph type="sldNum" sz="quarter" idx="12"/>
          </p:nvPr>
        </p:nvSpPr>
        <p:spPr/>
        <p:txBody>
          <a:bodyPr/>
          <a:lstStyle/>
          <a:p>
            <a:fld id="{50A1EA49-DEB9-4B17-9A74-BE1D77EE1AA8}" type="slidenum">
              <a:rPr lang="en-US" smtClean="0"/>
              <a:t>3</a:t>
            </a:fld>
            <a:endParaRPr lang="en-US" dirty="0"/>
          </a:p>
        </p:txBody>
      </p:sp>
      <p:sp>
        <p:nvSpPr>
          <p:cNvPr id="5" name="Rectangle 2"/>
          <p:cNvSpPr txBox="1">
            <a:spLocks noChangeArrowheads="1"/>
          </p:cNvSpPr>
          <p:nvPr/>
        </p:nvSpPr>
        <p:spPr>
          <a:xfrm>
            <a:off x="1519311" y="84404"/>
            <a:ext cx="4375044"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3300" dirty="0"/>
              <a:t>U.S. Office of Personnel Management</a:t>
            </a:r>
          </a:p>
        </p:txBody>
      </p:sp>
    </p:spTree>
    <p:extLst>
      <p:ext uri="{BB962C8B-B14F-4D97-AF65-F5344CB8AC3E}">
        <p14:creationId xmlns:p14="http://schemas.microsoft.com/office/powerpoint/2010/main" val="506633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6963" y="0"/>
            <a:ext cx="3832965" cy="966787"/>
          </a:xfrm>
        </p:spPr>
        <p:txBody>
          <a:bodyPr>
            <a:noAutofit/>
          </a:bodyPr>
          <a:lstStyle/>
          <a:p>
            <a:r>
              <a:rPr lang="en-US" sz="3200" dirty="0"/>
              <a:t>Managing Transitions</a:t>
            </a:r>
          </a:p>
        </p:txBody>
      </p:sp>
      <p:sp>
        <p:nvSpPr>
          <p:cNvPr id="4" name="Content Placeholder 3"/>
          <p:cNvSpPr>
            <a:spLocks noGrp="1"/>
          </p:cNvSpPr>
          <p:nvPr>
            <p:ph idx="1"/>
          </p:nvPr>
        </p:nvSpPr>
        <p:spPr>
          <a:xfrm>
            <a:off x="838200" y="1797485"/>
            <a:ext cx="10515600" cy="4379477"/>
          </a:xfrm>
        </p:spPr>
        <p:txBody>
          <a:bodyPr/>
          <a:lstStyle/>
          <a:p>
            <a:pPr lvl="0"/>
            <a:r>
              <a:rPr lang="en-US" dirty="0"/>
              <a:t>Neutral zone management isn’t just something nice to do if you had more time; </a:t>
            </a:r>
          </a:p>
          <a:p>
            <a:pPr lvl="0"/>
            <a:endParaRPr lang="en-US" dirty="0"/>
          </a:p>
          <a:p>
            <a:pPr lvl="0"/>
            <a:r>
              <a:rPr lang="en-US" dirty="0"/>
              <a:t>It’s the only way to ensure the organization comes through the change intact and that the necessary changes actually work the way they are supposed to.</a:t>
            </a:r>
          </a:p>
        </p:txBody>
      </p:sp>
      <p:sp>
        <p:nvSpPr>
          <p:cNvPr id="2" name="Slide Number Placeholder 1"/>
          <p:cNvSpPr>
            <a:spLocks noGrp="1"/>
          </p:cNvSpPr>
          <p:nvPr>
            <p:ph type="sldNum" sz="quarter" idx="12"/>
          </p:nvPr>
        </p:nvSpPr>
        <p:spPr/>
        <p:txBody>
          <a:bodyPr/>
          <a:lstStyle/>
          <a:p>
            <a:pPr>
              <a:defRPr/>
            </a:pPr>
            <a:fld id="{56FE9CF9-5367-4178-AE0E-FFD5B644F6BA}" type="slidenum">
              <a:rPr lang="en-US" altLang="en-US" smtClean="0"/>
              <a:pPr>
                <a:defRPr/>
              </a:pPr>
              <a:t>30</a:t>
            </a:fld>
            <a:endParaRPr lang="en-US" altLang="en-US"/>
          </a:p>
        </p:txBody>
      </p:sp>
    </p:spTree>
    <p:extLst>
      <p:ext uri="{BB962C8B-B14F-4D97-AF65-F5344CB8AC3E}">
        <p14:creationId xmlns:p14="http://schemas.microsoft.com/office/powerpoint/2010/main" val="1202418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5396089" cy="1271689"/>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31</a:t>
            </a:fld>
            <a:endParaRPr lang="en-US"/>
          </a:p>
        </p:txBody>
      </p:sp>
      <p:sp>
        <p:nvSpPr>
          <p:cNvPr id="13" name="Rectangle 2"/>
          <p:cNvSpPr>
            <a:spLocks noGrp="1" noChangeArrowheads="1"/>
          </p:cNvSpPr>
          <p:nvPr>
            <p:ph type="title"/>
          </p:nvPr>
        </p:nvSpPr>
        <p:spPr>
          <a:xfrm>
            <a:off x="1519311" y="84404"/>
            <a:ext cx="3758745" cy="661183"/>
          </a:xfrm>
        </p:spPr>
        <p:txBody>
          <a:bodyPr>
            <a:noAutofit/>
          </a:bodyPr>
          <a:lstStyle/>
          <a:p>
            <a:r>
              <a:rPr lang="en-US" sz="2800" b="1" dirty="0"/>
              <a:t>4 Ps of </a:t>
            </a:r>
            <a:r>
              <a:rPr lang="en-US" sz="2800" dirty="0"/>
              <a:t>Managing Transition</a:t>
            </a:r>
            <a:endParaRPr lang="en-US" sz="2800" b="1" dirty="0"/>
          </a:p>
        </p:txBody>
      </p:sp>
      <p:pic>
        <p:nvPicPr>
          <p:cNvPr id="19458"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321035" y="1578341"/>
            <a:ext cx="2491815" cy="248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669" y="1579674"/>
            <a:ext cx="2490700" cy="248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1035" y="4064844"/>
            <a:ext cx="2490701" cy="249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7668" y="4064844"/>
            <a:ext cx="2490701" cy="249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5912" y="5760231"/>
            <a:ext cx="22129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422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32</a:t>
            </a:fld>
            <a:endParaRPr lang="en-US"/>
          </a:p>
        </p:txBody>
      </p:sp>
      <p:sp>
        <p:nvSpPr>
          <p:cNvPr id="13" name="Rectangle 2"/>
          <p:cNvSpPr>
            <a:spLocks noGrp="1" noChangeArrowheads="1"/>
          </p:cNvSpPr>
          <p:nvPr>
            <p:ph type="title"/>
          </p:nvPr>
        </p:nvSpPr>
        <p:spPr>
          <a:xfrm>
            <a:off x="1434903" y="84404"/>
            <a:ext cx="4375044" cy="661183"/>
          </a:xfrm>
        </p:spPr>
        <p:txBody>
          <a:bodyPr>
            <a:noAutofit/>
          </a:bodyPr>
          <a:lstStyle/>
          <a:p>
            <a:r>
              <a:rPr lang="en-US" sz="3300" b="1" dirty="0"/>
              <a:t>4 Ps - Activating Others</a:t>
            </a:r>
          </a:p>
        </p:txBody>
      </p:sp>
      <p:sp>
        <p:nvSpPr>
          <p:cNvPr id="3" name="Content Placeholder 2"/>
          <p:cNvSpPr>
            <a:spLocks noGrp="1"/>
          </p:cNvSpPr>
          <p:nvPr>
            <p:ph idx="1"/>
          </p:nvPr>
        </p:nvSpPr>
        <p:spPr>
          <a:xfrm>
            <a:off x="838200" y="1556389"/>
            <a:ext cx="10515600" cy="4620573"/>
          </a:xfrm>
        </p:spPr>
        <p:txBody>
          <a:bodyPr>
            <a:normAutofit lnSpcReduction="10000"/>
          </a:bodyPr>
          <a:lstStyle/>
          <a:p>
            <a:pPr lvl="0"/>
            <a:r>
              <a:rPr lang="en-US" sz="3200" dirty="0">
                <a:solidFill>
                  <a:prstClr val="black"/>
                </a:solidFill>
              </a:rPr>
              <a:t>Purpose, Picture, Plan, and a Part to play</a:t>
            </a:r>
            <a:br>
              <a:rPr lang="en-US" sz="3200" dirty="0">
                <a:solidFill>
                  <a:prstClr val="black"/>
                </a:solidFill>
              </a:rPr>
            </a:br>
            <a:endParaRPr lang="en-US" sz="3200" dirty="0">
              <a:solidFill>
                <a:prstClr val="black"/>
              </a:solidFill>
            </a:endParaRPr>
          </a:p>
          <a:p>
            <a:pPr lvl="1"/>
            <a:r>
              <a:rPr lang="en-US" sz="2800" dirty="0">
                <a:solidFill>
                  <a:prstClr val="black"/>
                </a:solidFill>
              </a:rPr>
              <a:t>Myers-Briggs </a:t>
            </a:r>
            <a:r>
              <a:rPr lang="en-US" sz="2800" b="1" dirty="0">
                <a:solidFill>
                  <a:srgbClr val="CC0000"/>
                </a:solidFill>
              </a:rPr>
              <a:t>Thinking </a:t>
            </a:r>
            <a:r>
              <a:rPr lang="en-US" sz="2800" dirty="0">
                <a:solidFill>
                  <a:prstClr val="black"/>
                </a:solidFill>
              </a:rPr>
              <a:t>(“T”) types can be activated by an idea (</a:t>
            </a:r>
            <a:r>
              <a:rPr lang="en-US" sz="2800" b="1" dirty="0">
                <a:solidFill>
                  <a:srgbClr val="CC0000"/>
                </a:solidFill>
              </a:rPr>
              <a:t>Purpose</a:t>
            </a:r>
            <a:r>
              <a:rPr lang="en-US" sz="2800" dirty="0">
                <a:solidFill>
                  <a:prstClr val="black"/>
                </a:solidFill>
              </a:rPr>
              <a:t>)</a:t>
            </a:r>
            <a:endParaRPr lang="en-US" sz="2800" b="1" dirty="0">
              <a:solidFill>
                <a:srgbClr val="CC0000"/>
              </a:solidFill>
            </a:endParaRPr>
          </a:p>
          <a:p>
            <a:pPr lvl="1"/>
            <a:endParaRPr lang="en-US" sz="2800" b="1" dirty="0">
              <a:solidFill>
                <a:srgbClr val="CC0000"/>
              </a:solidFill>
            </a:endParaRPr>
          </a:p>
          <a:p>
            <a:pPr lvl="1"/>
            <a:r>
              <a:rPr lang="en-US" sz="2800" b="1" dirty="0">
                <a:solidFill>
                  <a:srgbClr val="CC0000"/>
                </a:solidFill>
              </a:rPr>
              <a:t>Intuitive </a:t>
            </a:r>
            <a:r>
              <a:rPr lang="en-US" sz="2800" dirty="0">
                <a:solidFill>
                  <a:prstClr val="black"/>
                </a:solidFill>
              </a:rPr>
              <a:t>(“N”) MB can be activated by a vision (</a:t>
            </a:r>
            <a:r>
              <a:rPr lang="en-US" sz="2800" b="1" dirty="0">
                <a:solidFill>
                  <a:srgbClr val="CC0000"/>
                </a:solidFill>
              </a:rPr>
              <a:t>Picture</a:t>
            </a:r>
            <a:r>
              <a:rPr lang="en-US" sz="2800" dirty="0">
                <a:solidFill>
                  <a:prstClr val="black"/>
                </a:solidFill>
              </a:rPr>
              <a:t>)</a:t>
            </a:r>
            <a:endParaRPr lang="en-US" sz="2800" b="1" dirty="0">
              <a:solidFill>
                <a:srgbClr val="CC0000"/>
              </a:solidFill>
            </a:endParaRPr>
          </a:p>
          <a:p>
            <a:pPr lvl="1"/>
            <a:endParaRPr lang="en-US" sz="2800" b="1" dirty="0">
              <a:solidFill>
                <a:srgbClr val="CC0000"/>
              </a:solidFill>
            </a:endParaRPr>
          </a:p>
          <a:p>
            <a:pPr lvl="1"/>
            <a:r>
              <a:rPr lang="en-US" sz="2800" b="1" dirty="0">
                <a:solidFill>
                  <a:srgbClr val="CC0000"/>
                </a:solidFill>
              </a:rPr>
              <a:t>Sensing </a:t>
            </a:r>
            <a:r>
              <a:rPr lang="en-US" sz="2800" dirty="0">
                <a:solidFill>
                  <a:prstClr val="black"/>
                </a:solidFill>
              </a:rPr>
              <a:t>(“S”) types need a </a:t>
            </a:r>
            <a:r>
              <a:rPr lang="en-US" sz="2800" b="1" dirty="0">
                <a:solidFill>
                  <a:srgbClr val="CC0000"/>
                </a:solidFill>
              </a:rPr>
              <a:t>Plan</a:t>
            </a:r>
          </a:p>
          <a:p>
            <a:pPr lvl="1"/>
            <a:endParaRPr lang="en-US" sz="2800" b="1" dirty="0">
              <a:solidFill>
                <a:srgbClr val="CC0000"/>
              </a:solidFill>
            </a:endParaRPr>
          </a:p>
          <a:p>
            <a:pPr lvl="1"/>
            <a:r>
              <a:rPr lang="en-US" sz="2800" b="1" dirty="0">
                <a:solidFill>
                  <a:srgbClr val="CC0000"/>
                </a:solidFill>
              </a:rPr>
              <a:t>Feeling </a:t>
            </a:r>
            <a:r>
              <a:rPr lang="en-US" sz="2800" dirty="0">
                <a:solidFill>
                  <a:prstClr val="black"/>
                </a:solidFill>
              </a:rPr>
              <a:t>(“F”) types need everyone to have a </a:t>
            </a:r>
            <a:r>
              <a:rPr lang="en-US" sz="2800" b="1" dirty="0">
                <a:solidFill>
                  <a:srgbClr val="CC0000"/>
                </a:solidFill>
              </a:rPr>
              <a:t>Part </a:t>
            </a:r>
            <a:r>
              <a:rPr lang="en-US" sz="2800" dirty="0">
                <a:solidFill>
                  <a:prstClr val="black"/>
                </a:solidFill>
              </a:rPr>
              <a:t>in the undertaking</a:t>
            </a:r>
          </a:p>
          <a:p>
            <a:endParaRPr lang="en-US" dirty="0"/>
          </a:p>
        </p:txBody>
      </p:sp>
    </p:spTree>
    <p:extLst>
      <p:ext uri="{BB962C8B-B14F-4D97-AF65-F5344CB8AC3E}">
        <p14:creationId xmlns:p14="http://schemas.microsoft.com/office/powerpoint/2010/main" val="2502515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1990"/>
            <a:ext cx="10515600" cy="4434972"/>
          </a:xfrm>
        </p:spPr>
        <p:txBody>
          <a:bodyPr>
            <a:normAutofit/>
          </a:bodyPr>
          <a:lstStyle/>
          <a:p>
            <a:r>
              <a:rPr lang="en-US" dirty="0"/>
              <a:t>Your personal brand is important</a:t>
            </a:r>
          </a:p>
          <a:p>
            <a:pPr lvl="1"/>
            <a:r>
              <a:rPr lang="en-US" dirty="0"/>
              <a:t>Are you a team player; trustworthy; authentic in putting the organization first</a:t>
            </a:r>
          </a:p>
          <a:p>
            <a:pPr lvl="1"/>
            <a:r>
              <a:rPr lang="en-US" i="1" dirty="0"/>
              <a:t>Get a coach if you need to improve your skills</a:t>
            </a:r>
          </a:p>
          <a:p>
            <a:pPr lvl="1"/>
            <a:r>
              <a:rPr lang="en-US" i="1" dirty="0"/>
              <a:t>Don’t overcorrect by avoiding all conflict or constantly trying to smooth things over</a:t>
            </a:r>
          </a:p>
          <a:p>
            <a:endParaRPr lang="en-US" i="1" dirty="0">
              <a:solidFill>
                <a:srgbClr val="FF0000"/>
              </a:solidFill>
            </a:endParaRPr>
          </a:p>
          <a:p>
            <a:r>
              <a:rPr lang="en-US" dirty="0"/>
              <a:t>Distinguish between interests and positions to </a:t>
            </a:r>
            <a:r>
              <a:rPr lang="en-US" dirty="0">
                <a:solidFill>
                  <a:srgbClr val="FF0000"/>
                </a:solidFill>
              </a:rPr>
              <a:t>find win-win outcomes</a:t>
            </a:r>
          </a:p>
          <a:p>
            <a:pPr lvl="1"/>
            <a:r>
              <a:rPr lang="en-US" i="1" dirty="0">
                <a:solidFill>
                  <a:srgbClr val="FF0000"/>
                </a:solidFill>
              </a:rPr>
              <a:t>Not all compromises are good</a:t>
            </a:r>
            <a:r>
              <a:rPr lang="en-US" i="1" dirty="0"/>
              <a:t> – people may remember what they lost more than what they gained</a:t>
            </a:r>
          </a:p>
          <a:p>
            <a:pPr marL="82550" indent="0">
              <a:buNone/>
            </a:pPr>
            <a:endParaRPr lang="en-US" dirty="0"/>
          </a:p>
        </p:txBody>
      </p:sp>
      <p:sp>
        <p:nvSpPr>
          <p:cNvPr id="4" name="Rectangle 2"/>
          <p:cNvSpPr txBox="1">
            <a:spLocks noChangeArrowheads="1"/>
          </p:cNvSpPr>
          <p:nvPr/>
        </p:nvSpPr>
        <p:spPr>
          <a:xfrm>
            <a:off x="1695074" y="91883"/>
            <a:ext cx="3947123"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2800" dirty="0"/>
              <a:t>Learn How to Manage Conflicts Well</a:t>
            </a:r>
          </a:p>
        </p:txBody>
      </p:sp>
    </p:spTree>
    <p:extLst>
      <p:ext uri="{BB962C8B-B14F-4D97-AF65-F5344CB8AC3E}">
        <p14:creationId xmlns:p14="http://schemas.microsoft.com/office/powerpoint/2010/main" val="304290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34</a:t>
            </a:fld>
            <a:endParaRPr lang="en-US"/>
          </a:p>
        </p:txBody>
      </p:sp>
      <p:sp>
        <p:nvSpPr>
          <p:cNvPr id="13" name="Rectangle 2"/>
          <p:cNvSpPr>
            <a:spLocks noGrp="1" noChangeArrowheads="1"/>
          </p:cNvSpPr>
          <p:nvPr>
            <p:ph type="title"/>
          </p:nvPr>
        </p:nvSpPr>
        <p:spPr>
          <a:xfrm>
            <a:off x="1617785" y="84404"/>
            <a:ext cx="3981142" cy="661183"/>
          </a:xfrm>
        </p:spPr>
        <p:txBody>
          <a:bodyPr>
            <a:noAutofit/>
          </a:bodyPr>
          <a:lstStyle/>
          <a:p>
            <a:r>
              <a:rPr lang="en-US" sz="3800" b="1" dirty="0"/>
              <a:t>Position vs Interest</a:t>
            </a:r>
          </a:p>
        </p:txBody>
      </p:sp>
      <p:sp>
        <p:nvSpPr>
          <p:cNvPr id="2" name="Content Placeholder 1"/>
          <p:cNvSpPr>
            <a:spLocks noGrp="1"/>
          </p:cNvSpPr>
          <p:nvPr>
            <p:ph idx="1"/>
          </p:nvPr>
        </p:nvSpPr>
        <p:spPr>
          <a:xfrm>
            <a:off x="838200" y="1825625"/>
            <a:ext cx="10515600" cy="3984332"/>
          </a:xfrm>
        </p:spPr>
        <p:txBody>
          <a:bodyPr/>
          <a:lstStyle/>
          <a:p>
            <a:r>
              <a:rPr lang="en-US" i="1" dirty="0">
                <a:solidFill>
                  <a:srgbClr val="FF0000"/>
                </a:solidFill>
              </a:rPr>
              <a:t>Issue</a:t>
            </a:r>
            <a:r>
              <a:rPr lang="en-US" dirty="0"/>
              <a:t>:  subject under discussion; </a:t>
            </a:r>
            <a:r>
              <a:rPr lang="en-US" i="1" dirty="0"/>
              <a:t>what</a:t>
            </a:r>
            <a:r>
              <a:rPr lang="en-US" dirty="0"/>
              <a:t> the problem is that needs to be solved</a:t>
            </a:r>
          </a:p>
          <a:p>
            <a:endParaRPr lang="en-US" i="1" dirty="0"/>
          </a:p>
          <a:p>
            <a:r>
              <a:rPr lang="en-US" i="1" dirty="0">
                <a:solidFill>
                  <a:srgbClr val="FF0000"/>
                </a:solidFill>
              </a:rPr>
              <a:t>Position</a:t>
            </a:r>
            <a:r>
              <a:rPr lang="en-US" dirty="0"/>
              <a:t>:  a person’s proposed </a:t>
            </a:r>
            <a:r>
              <a:rPr lang="en-US" i="1" dirty="0"/>
              <a:t>solution</a:t>
            </a:r>
            <a:r>
              <a:rPr lang="en-US" dirty="0"/>
              <a:t> to an issue, justification, or demand</a:t>
            </a:r>
            <a:endParaRPr lang="en-US" i="1" dirty="0"/>
          </a:p>
          <a:p>
            <a:endParaRPr lang="en-US" i="1" dirty="0"/>
          </a:p>
          <a:p>
            <a:r>
              <a:rPr lang="en-US" i="1" dirty="0">
                <a:solidFill>
                  <a:srgbClr val="FF0000"/>
                </a:solidFill>
              </a:rPr>
              <a:t>Interest</a:t>
            </a:r>
            <a:r>
              <a:rPr lang="en-US" dirty="0"/>
              <a:t>:  a person’s concern, desire, underlying need, motivation, or explanation</a:t>
            </a:r>
          </a:p>
          <a:p>
            <a:endParaRPr lang="en-US" dirty="0"/>
          </a:p>
        </p:txBody>
      </p:sp>
    </p:spTree>
    <p:extLst>
      <p:ext uri="{BB962C8B-B14F-4D97-AF65-F5344CB8AC3E}">
        <p14:creationId xmlns:p14="http://schemas.microsoft.com/office/powerpoint/2010/main" val="4003537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35</a:t>
            </a:fld>
            <a:endParaRPr lang="en-US"/>
          </a:p>
        </p:txBody>
      </p:sp>
      <p:sp>
        <p:nvSpPr>
          <p:cNvPr id="13" name="Rectangle 2"/>
          <p:cNvSpPr>
            <a:spLocks noGrp="1" noChangeArrowheads="1"/>
          </p:cNvSpPr>
          <p:nvPr>
            <p:ph type="title"/>
          </p:nvPr>
        </p:nvSpPr>
        <p:spPr>
          <a:xfrm>
            <a:off x="1597067" y="84404"/>
            <a:ext cx="4001859" cy="661183"/>
          </a:xfrm>
        </p:spPr>
        <p:txBody>
          <a:bodyPr>
            <a:noAutofit/>
          </a:bodyPr>
          <a:lstStyle/>
          <a:p>
            <a:r>
              <a:rPr lang="en-US" sz="2800" b="1" dirty="0"/>
              <a:t>Mediating Two Competing Positions</a:t>
            </a:r>
          </a:p>
        </p:txBody>
      </p:sp>
      <p:pic>
        <p:nvPicPr>
          <p:cNvPr id="2048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449080" y="2003523"/>
            <a:ext cx="2426418" cy="365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2823" y="2414612"/>
            <a:ext cx="4114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855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36</a:t>
            </a:fld>
            <a:endParaRPr lang="en-US"/>
          </a:p>
        </p:txBody>
      </p:sp>
      <p:sp>
        <p:nvSpPr>
          <p:cNvPr id="13" name="Rectangle 2"/>
          <p:cNvSpPr>
            <a:spLocks noGrp="1" noChangeArrowheads="1"/>
          </p:cNvSpPr>
          <p:nvPr>
            <p:ph type="title"/>
          </p:nvPr>
        </p:nvSpPr>
        <p:spPr>
          <a:xfrm>
            <a:off x="1588175" y="134508"/>
            <a:ext cx="3807914" cy="661183"/>
          </a:xfrm>
        </p:spPr>
        <p:txBody>
          <a:bodyPr>
            <a:noAutofit/>
          </a:bodyPr>
          <a:lstStyle/>
          <a:p>
            <a:r>
              <a:rPr lang="en-US" sz="2800" b="1" dirty="0"/>
              <a:t>Position vs. Interest: </a:t>
            </a:r>
            <a:br>
              <a:rPr lang="en-US" sz="2800" b="1" dirty="0"/>
            </a:br>
            <a:r>
              <a:rPr lang="en-US" sz="2800" b="1" dirty="0"/>
              <a:t>Basic Mediation Skills</a:t>
            </a:r>
          </a:p>
        </p:txBody>
      </p:sp>
      <p:sp>
        <p:nvSpPr>
          <p:cNvPr id="2" name="Content Placeholder 1"/>
          <p:cNvSpPr>
            <a:spLocks noGrp="1"/>
          </p:cNvSpPr>
          <p:nvPr>
            <p:ph idx="1"/>
          </p:nvPr>
        </p:nvSpPr>
        <p:spPr>
          <a:xfrm>
            <a:off x="234043" y="1715740"/>
            <a:ext cx="3858986" cy="3984332"/>
          </a:xfrm>
        </p:spPr>
        <p:txBody>
          <a:bodyPr>
            <a:normAutofit/>
          </a:bodyPr>
          <a:lstStyle/>
          <a:p>
            <a:pPr marL="0" indent="0" algn="ctr">
              <a:buNone/>
            </a:pPr>
            <a:r>
              <a:rPr lang="en-US" b="1" dirty="0">
                <a:solidFill>
                  <a:srgbClr val="FF0000"/>
                </a:solidFill>
              </a:rPr>
              <a:t>Position</a:t>
            </a:r>
          </a:p>
          <a:p>
            <a:r>
              <a:rPr lang="en-US" sz="2400" dirty="0"/>
              <a:t>Focuses on a particular </a:t>
            </a:r>
            <a:r>
              <a:rPr lang="en-US" sz="2400" i="1" dirty="0"/>
              <a:t>solution</a:t>
            </a:r>
            <a:endParaRPr lang="en-US" sz="2400" dirty="0"/>
          </a:p>
          <a:p>
            <a:r>
              <a:rPr lang="en-US" sz="2400" dirty="0"/>
              <a:t>Makes a demand</a:t>
            </a:r>
          </a:p>
          <a:p>
            <a:r>
              <a:rPr lang="en-US" sz="2400" dirty="0"/>
              <a:t>Sets up confrontation before issue is clearly defined</a:t>
            </a:r>
          </a:p>
          <a:p>
            <a:r>
              <a:rPr lang="en-US" sz="2400" dirty="0"/>
              <a:t>Designed for anticipated bargaining; compromise</a:t>
            </a:r>
            <a:endParaRPr lang="en-US" dirty="0"/>
          </a:p>
          <a:p>
            <a:endParaRPr lang="en-US" dirty="0"/>
          </a:p>
        </p:txBody>
      </p:sp>
      <p:sp>
        <p:nvSpPr>
          <p:cNvPr id="12" name="Content Placeholder 1"/>
          <p:cNvSpPr txBox="1">
            <a:spLocks/>
          </p:cNvSpPr>
          <p:nvPr/>
        </p:nvSpPr>
        <p:spPr>
          <a:xfrm>
            <a:off x="7886428" y="1652527"/>
            <a:ext cx="3636102" cy="3984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FF0000"/>
                </a:solidFill>
              </a:rPr>
              <a:t>Interest</a:t>
            </a:r>
          </a:p>
          <a:p>
            <a:r>
              <a:rPr lang="en-US" sz="2400" dirty="0"/>
              <a:t>Focuses on the </a:t>
            </a:r>
            <a:r>
              <a:rPr lang="en-US" sz="2400" i="1" dirty="0"/>
              <a:t>problem</a:t>
            </a:r>
            <a:endParaRPr lang="en-US" sz="2400" dirty="0"/>
          </a:p>
          <a:p>
            <a:r>
              <a:rPr lang="en-US" sz="2400" dirty="0"/>
              <a:t>States one of a range of needs</a:t>
            </a:r>
          </a:p>
          <a:p>
            <a:r>
              <a:rPr lang="en-US" sz="2400" dirty="0"/>
              <a:t>Establishes a climate &amp; common language for discussion so real issue can be understood and discussed</a:t>
            </a:r>
            <a:endParaRPr lang="en-US" dirty="0"/>
          </a:p>
          <a:p>
            <a:endParaRPr lang="en-US" dirty="0"/>
          </a:p>
        </p:txBody>
      </p:sp>
      <p:pic>
        <p:nvPicPr>
          <p:cNvPr id="10" name="Picture 9"/>
          <p:cNvPicPr>
            <a:picLocks noChangeAspect="1"/>
          </p:cNvPicPr>
          <p:nvPr/>
        </p:nvPicPr>
        <p:blipFill rotWithShape="1">
          <a:blip r:embed="rId5"/>
          <a:srcRect l="50770" t="37379" r="8012" b="19316"/>
          <a:stretch/>
        </p:blipFill>
        <p:spPr bwMode="auto">
          <a:xfrm>
            <a:off x="3755298" y="2029640"/>
            <a:ext cx="3915124" cy="23137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13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schemeClr val="accent1">
                <a:shade val="45000"/>
                <a:satMod val="135000"/>
              </a:schemeClr>
              <a:prstClr val="white"/>
            </a:duotone>
          </a:blip>
          <a:stretch>
            <a:fillRect/>
          </a:stretch>
        </p:blipFill>
        <p:spPr>
          <a:xfrm>
            <a:off x="237996" y="2242159"/>
            <a:ext cx="5087249" cy="3815437"/>
          </a:xfrm>
          <a:prstGeom prst="rect">
            <a:avLst/>
          </a:prstGeom>
          <a:effectLst>
            <a:outerShdw blurRad="50800" dist="50800" dir="5400000" algn="ctr" rotWithShape="0">
              <a:schemeClr val="accent1"/>
            </a:outerShdw>
          </a:effectLst>
          <a:scene3d>
            <a:camera prst="orthographicFront"/>
            <a:lightRig rig="threePt" dir="t"/>
          </a:scene3d>
          <a:sp3d>
            <a:bevelT prst="relaxedInset"/>
          </a:sp3d>
        </p:spPr>
      </p:pic>
      <p:sp>
        <p:nvSpPr>
          <p:cNvPr id="5" name="Slide Number Placeholder 4"/>
          <p:cNvSpPr>
            <a:spLocks noGrp="1"/>
          </p:cNvSpPr>
          <p:nvPr>
            <p:ph type="sldNum" sz="quarter" idx="12"/>
          </p:nvPr>
        </p:nvSpPr>
        <p:spPr/>
        <p:txBody>
          <a:bodyPr/>
          <a:lstStyle/>
          <a:p>
            <a:pPr>
              <a:defRPr/>
            </a:pPr>
            <a:fld id="{F6B50C33-789A-4512-BB7B-45A1FC8D6A55}" type="slidenum">
              <a:rPr lang="en-US" smtClean="0"/>
              <a:pPr>
                <a:defRPr/>
              </a:pPr>
              <a:t>37</a:t>
            </a:fld>
            <a:endParaRPr lang="en-US" dirty="0"/>
          </a:p>
        </p:txBody>
      </p:sp>
      <p:sp>
        <p:nvSpPr>
          <p:cNvPr id="6" name="Rectangle 2"/>
          <p:cNvSpPr txBox="1">
            <a:spLocks noChangeArrowheads="1"/>
          </p:cNvSpPr>
          <p:nvPr/>
        </p:nvSpPr>
        <p:spPr>
          <a:xfrm>
            <a:off x="1519311" y="84404"/>
            <a:ext cx="3805934" cy="66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2800" dirty="0">
                <a:solidFill>
                  <a:srgbClr val="FF0000"/>
                </a:solidFill>
              </a:rPr>
              <a:t>In Summary ….</a:t>
            </a:r>
          </a:p>
        </p:txBody>
      </p:sp>
      <p:pic>
        <p:nvPicPr>
          <p:cNvPr id="8" name="Picture 7"/>
          <p:cNvPicPr>
            <a:picLocks noChangeAspect="1"/>
          </p:cNvPicPr>
          <p:nvPr/>
        </p:nvPicPr>
        <p:blipFill>
          <a:blip r:embed="rId3"/>
          <a:stretch>
            <a:fillRect/>
          </a:stretch>
        </p:blipFill>
        <p:spPr>
          <a:xfrm>
            <a:off x="5844814" y="2060532"/>
            <a:ext cx="6063643" cy="3851816"/>
          </a:xfrm>
          <a:prstGeom prst="rect">
            <a:avLst/>
          </a:prstGeom>
        </p:spPr>
      </p:pic>
      <p:sp>
        <p:nvSpPr>
          <p:cNvPr id="9" name="Rectangle 8"/>
          <p:cNvSpPr/>
          <p:nvPr/>
        </p:nvSpPr>
        <p:spPr>
          <a:xfrm>
            <a:off x="2540675" y="1355282"/>
            <a:ext cx="6296467" cy="769441"/>
          </a:xfrm>
          <a:prstGeom prst="rect">
            <a:avLst/>
          </a:prstGeom>
          <a:noFill/>
        </p:spPr>
        <p:txBody>
          <a:bodyPr wrap="none" lIns="91440" tIns="45720" rIns="91440" bIns="45720">
            <a:spAutoFit/>
          </a:bodyPr>
          <a:lstStyle/>
          <a:p>
            <a:pPr algn="ctr"/>
            <a:r>
              <a:rPr lang="en-US" sz="4400" b="1" dirty="0">
                <a:ln w="13462">
                  <a:solidFill>
                    <a:schemeClr val="bg1"/>
                  </a:solidFill>
                  <a:prstDash val="solid"/>
                </a:ln>
                <a:solidFill>
                  <a:srgbClr val="FF0000"/>
                </a:solidFill>
                <a:effectLst>
                  <a:outerShdw dist="38100" dir="2700000" algn="bl" rotWithShape="0">
                    <a:schemeClr val="accent5"/>
                  </a:outerShdw>
                </a:effectLst>
              </a:rPr>
              <a:t>The Essence of Leadership</a:t>
            </a:r>
          </a:p>
        </p:txBody>
      </p:sp>
    </p:spTree>
    <p:extLst>
      <p:ext uri="{BB962C8B-B14F-4D97-AF65-F5344CB8AC3E}">
        <p14:creationId xmlns:p14="http://schemas.microsoft.com/office/powerpoint/2010/main" val="264129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A1EA49-DEB9-4B17-9A74-BE1D77EE1AA8}" type="slidenum">
              <a:rPr lang="en-US" smtClean="0"/>
              <a:t>38</a:t>
            </a:fld>
            <a:endParaRPr lang="en-US" dirty="0"/>
          </a:p>
        </p:txBody>
      </p:sp>
      <p:pic>
        <p:nvPicPr>
          <p:cNvPr id="7" name="Picture 6" descr="&lt;strong&gt;Questions&lt;/strong&gt;, &lt;strong&gt;questions&lt;/strong&gt;, &lt;strong&gt;question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785" y="1743074"/>
            <a:ext cx="6723062" cy="4423725"/>
          </a:xfrm>
          <a:prstGeom prst="rect">
            <a:avLst/>
          </a:prstGeom>
        </p:spPr>
      </p:pic>
    </p:spTree>
    <p:extLst>
      <p:ext uri="{BB962C8B-B14F-4D97-AF65-F5344CB8AC3E}">
        <p14:creationId xmlns:p14="http://schemas.microsoft.com/office/powerpoint/2010/main" val="77196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63676" y="1409700"/>
            <a:ext cx="10690123" cy="1143000"/>
          </a:xfrm>
        </p:spPr>
        <p:txBody>
          <a:bodyPr>
            <a:normAutofit/>
          </a:bodyPr>
          <a:lstStyle/>
          <a:p>
            <a:pPr eaLnBrk="1" hangingPunct="1">
              <a:defRPr/>
            </a:pPr>
            <a:r>
              <a:rPr lang="en-US" dirty="0"/>
              <a:t>What Do Agencies Want in an SES Candidate?</a:t>
            </a:r>
          </a:p>
        </p:txBody>
      </p:sp>
      <p:sp>
        <p:nvSpPr>
          <p:cNvPr id="21507" name="Rectangle 3"/>
          <p:cNvSpPr>
            <a:spLocks noGrp="1" noChangeArrowheads="1"/>
          </p:cNvSpPr>
          <p:nvPr>
            <p:ph idx="1"/>
          </p:nvPr>
        </p:nvSpPr>
        <p:spPr>
          <a:xfrm>
            <a:off x="774290" y="2552700"/>
            <a:ext cx="10722078" cy="3924300"/>
          </a:xfrm>
        </p:spPr>
        <p:txBody>
          <a:bodyPr>
            <a:normAutofit lnSpcReduction="10000"/>
          </a:bodyPr>
          <a:lstStyle/>
          <a:p>
            <a:pPr marL="0" indent="0" algn="ctr">
              <a:buNone/>
            </a:pPr>
            <a:r>
              <a:rPr lang="en-US" sz="3600" b="1" i="1" dirty="0">
                <a:latin typeface="TimesNewRomanPSMT" charset="0"/>
              </a:rPr>
              <a:t>They must be able to apply “people skills” to motivate their employees, build partnerships, and communicate with their customers</a:t>
            </a:r>
          </a:p>
          <a:p>
            <a:pPr algn="ctr" eaLnBrk="1" hangingPunct="1"/>
            <a:endParaRPr lang="en-US" sz="3600" b="1" i="1" dirty="0">
              <a:latin typeface="TimesNewRomanPSMT" charset="0"/>
            </a:endParaRPr>
          </a:p>
          <a:p>
            <a:pPr marL="0" indent="0" algn="ctr">
              <a:buNone/>
            </a:pPr>
            <a:r>
              <a:rPr lang="en-US" sz="3600" b="1" i="1" dirty="0">
                <a:latin typeface="TimesNewRomanPSMT" charset="0"/>
              </a:rPr>
              <a:t>Finally, they need solid management skills in order to produce optimum results with limited resources.”</a:t>
            </a:r>
            <a:br>
              <a:rPr lang="en-US" sz="3600" b="1" i="1" dirty="0">
                <a:latin typeface="TimesNewRomanPSMT" charset="0"/>
              </a:rPr>
            </a:br>
            <a:br>
              <a:rPr lang="en-US" i="1" dirty="0">
                <a:latin typeface="TimesNewRomanPSMT" charset="0"/>
              </a:rPr>
            </a:br>
            <a:r>
              <a:rPr lang="en-US" sz="1900" i="1" dirty="0">
                <a:latin typeface="TimesNewRomanPSMT" charset="0"/>
              </a:rPr>
              <a:t>Guide to Senior Executive Service Qualifications, </a:t>
            </a:r>
            <a:r>
              <a:rPr lang="en-US" sz="1900" i="1" dirty="0">
                <a:latin typeface="TimesNewRomanPSMT" charset="0"/>
                <a:hlinkClick r:id="rId3"/>
              </a:rPr>
              <a:t>http://www.opm.gov/se</a:t>
            </a:r>
            <a:r>
              <a:rPr lang="en-US" sz="1900" i="1" dirty="0">
                <a:solidFill>
                  <a:srgbClr val="AAAAFF"/>
                </a:solidFill>
                <a:latin typeface="TimesNewRomanPSMT" charset="0"/>
                <a:hlinkClick r:id="rId3"/>
              </a:rPr>
              <a:t>s/pdf/SESGUIDE2.pdf</a:t>
            </a:r>
            <a:endParaRPr lang="en-US" sz="1900" dirty="0">
              <a:latin typeface="TimesNewRomanPSMT" charset="0"/>
            </a:endParaRPr>
          </a:p>
          <a:p>
            <a:pPr marL="457200" lvl="1" indent="0">
              <a:spcBef>
                <a:spcPct val="50000"/>
              </a:spcBef>
              <a:buClr>
                <a:srgbClr val="FFFFFF"/>
              </a:buClr>
              <a:buNone/>
            </a:pPr>
            <a:endParaRPr lang="en-US" dirty="0">
              <a:latin typeface="TimesNewRomanPSMT" charset="0"/>
            </a:endParaRPr>
          </a:p>
          <a:p>
            <a:pPr marL="0" indent="0" algn="ctr">
              <a:buNone/>
            </a:pPr>
            <a:endParaRPr lang="en-US" i="1" dirty="0">
              <a:latin typeface="TimesNewRomanPSMT" charset="0"/>
            </a:endParaRPr>
          </a:p>
          <a:p>
            <a:pPr lvl="1" eaLnBrk="1" hangingPunct="1"/>
            <a:endParaRPr lang="en-US" dirty="0">
              <a:latin typeface="TimesNewRomanPSMT" charset="0"/>
            </a:endParaRPr>
          </a:p>
          <a:p>
            <a:pPr lvl="1" eaLnBrk="1" hangingPunct="1"/>
            <a:endParaRPr lang="en-US" dirty="0">
              <a:latin typeface="TimesNewRomanPSMT" charset="0"/>
            </a:endParaRPr>
          </a:p>
          <a:p>
            <a:pPr lvl="1" eaLnBrk="1" hangingPunct="1"/>
            <a:endParaRPr lang="en-US" dirty="0">
              <a:latin typeface="TimesNewRomanPSMT" charset="0"/>
            </a:endParaRPr>
          </a:p>
          <a:p>
            <a:pPr lvl="1" eaLnBrk="1" hangingPunct="1"/>
            <a:endParaRPr lang="en-US" dirty="0">
              <a:latin typeface="TimesNewRomanPSMT" charset="0"/>
            </a:endParaRPr>
          </a:p>
        </p:txBody>
      </p:sp>
      <p:sp>
        <p:nvSpPr>
          <p:cNvPr id="2" name="Slide Number Placeholder 1"/>
          <p:cNvSpPr>
            <a:spLocks noGrp="1"/>
          </p:cNvSpPr>
          <p:nvPr>
            <p:ph type="sldNum" sz="quarter" idx="12"/>
          </p:nvPr>
        </p:nvSpPr>
        <p:spPr/>
        <p:txBody>
          <a:bodyPr/>
          <a:lstStyle/>
          <a:p>
            <a:pPr>
              <a:defRPr/>
            </a:pPr>
            <a:fld id="{5C51EA25-2BC2-42A3-9BE8-74164AB3F054}" type="slidenum">
              <a:rPr lang="en-US" smtClean="0"/>
              <a:pPr>
                <a:defRPr/>
              </a:pPr>
              <a:t>4</a:t>
            </a:fld>
            <a:endParaRPr lang="en-US" dirty="0"/>
          </a:p>
        </p:txBody>
      </p:sp>
    </p:spTree>
    <p:extLst>
      <p:ext uri="{BB962C8B-B14F-4D97-AF65-F5344CB8AC3E}">
        <p14:creationId xmlns:p14="http://schemas.microsoft.com/office/powerpoint/2010/main" val="160709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 calcmode="lin" valueType="num">
                                      <p:cBhvr additive="base">
                                        <p:cTn id="7"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0" name="Footer Placeholder 9"/>
          <p:cNvSpPr>
            <a:spLocks noGrp="1"/>
          </p:cNvSpPr>
          <p:nvPr>
            <p:ph type="ftr" sz="quarter" idx="11"/>
          </p:nvPr>
        </p:nvSpPr>
        <p:spPr/>
        <p:txBody>
          <a:bodyPr/>
          <a:lstStyle/>
          <a:p>
            <a:r>
              <a:rPr lang="en-US" dirty="0">
                <a:solidFill>
                  <a:schemeClr val="tx1"/>
                </a:solidFill>
              </a:rPr>
              <a:t>1</a:t>
            </a:r>
          </a:p>
        </p:txBody>
      </p:sp>
      <p:sp>
        <p:nvSpPr>
          <p:cNvPr id="11" name="Slide Number Placeholder 10"/>
          <p:cNvSpPr>
            <a:spLocks noGrp="1"/>
          </p:cNvSpPr>
          <p:nvPr>
            <p:ph type="sldNum" sz="quarter" idx="12"/>
          </p:nvPr>
        </p:nvSpPr>
        <p:spPr/>
        <p:txBody>
          <a:bodyPr/>
          <a:lstStyle/>
          <a:p>
            <a:fld id="{3DA41352-FB56-466C-B9B1-DCABBD8735CD}" type="slidenum">
              <a:rPr lang="en-US" smtClean="0"/>
              <a:t>5</a:t>
            </a:fld>
            <a:endParaRPr lang="en-US"/>
          </a:p>
        </p:txBody>
      </p:sp>
      <p:sp>
        <p:nvSpPr>
          <p:cNvPr id="3" name="Content Placeholder 2"/>
          <p:cNvSpPr>
            <a:spLocks noGrp="1"/>
          </p:cNvSpPr>
          <p:nvPr>
            <p:ph idx="4294967295"/>
          </p:nvPr>
        </p:nvSpPr>
        <p:spPr>
          <a:xfrm>
            <a:off x="0" y="2506663"/>
            <a:ext cx="10515600" cy="3670300"/>
          </a:xfrm>
        </p:spPr>
        <p:txBody>
          <a:bodyPr/>
          <a:lstStyle/>
          <a:p>
            <a:pPr marL="457200" lvl="1" indent="0">
              <a:buNone/>
            </a:pPr>
            <a:endParaRPr lang="en-US" dirty="0"/>
          </a:p>
          <a:p>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547" y="1516515"/>
            <a:ext cx="9388905" cy="508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9525" y="6350891"/>
            <a:ext cx="70961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2"/>
          <p:cNvSpPr txBox="1">
            <a:spLocks noChangeArrowheads="1"/>
          </p:cNvSpPr>
          <p:nvPr/>
        </p:nvSpPr>
        <p:spPr>
          <a:xfrm>
            <a:off x="1462910" y="104691"/>
            <a:ext cx="4222593" cy="824457"/>
          </a:xfrm>
          <a:prstGeom prst="rect">
            <a:avLst/>
          </a:prstGeom>
        </p:spPr>
        <p:txBody>
          <a:bodyPr>
            <a:normAutofit fontScale="97500"/>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pPr algn="ctr"/>
            <a:endParaRPr lang="en-US" sz="2800" dirty="0"/>
          </a:p>
        </p:txBody>
      </p:sp>
      <p:sp>
        <p:nvSpPr>
          <p:cNvPr id="15" name="Rectangle 2"/>
          <p:cNvSpPr txBox="1">
            <a:spLocks noChangeArrowheads="1"/>
          </p:cNvSpPr>
          <p:nvPr/>
        </p:nvSpPr>
        <p:spPr>
          <a:xfrm>
            <a:off x="1462910" y="104691"/>
            <a:ext cx="4054361" cy="681447"/>
          </a:xfrm>
          <a:prstGeom prst="rect">
            <a:avLst/>
          </a:prstGeom>
        </p:spPr>
        <p:txBody>
          <a:bodyPr>
            <a:normAutofit fontScale="97500"/>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pPr algn="ctr"/>
            <a:r>
              <a:rPr lang="en-US" dirty="0"/>
              <a:t>OPM:  5 SES ECQs</a:t>
            </a:r>
          </a:p>
        </p:txBody>
      </p:sp>
    </p:spTree>
    <p:extLst>
      <p:ext uri="{BB962C8B-B14F-4D97-AF65-F5344CB8AC3E}">
        <p14:creationId xmlns:p14="http://schemas.microsoft.com/office/powerpoint/2010/main" val="406839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3" name="Content Placeholder 2"/>
          <p:cNvSpPr>
            <a:spLocks noGrp="1"/>
          </p:cNvSpPr>
          <p:nvPr>
            <p:ph idx="1"/>
          </p:nvPr>
        </p:nvSpPr>
        <p:spPr>
          <a:xfrm>
            <a:off x="838200" y="1730415"/>
            <a:ext cx="7067309" cy="4446547"/>
          </a:xfrm>
        </p:spPr>
        <p:txBody>
          <a:bodyPr/>
          <a:lstStyle/>
          <a:p>
            <a:pPr marL="457200" lvl="1" indent="0">
              <a:buNone/>
            </a:pPr>
            <a:endParaRPr lang="en-US" dirty="0"/>
          </a:p>
          <a:p>
            <a:endParaRPr lang="en-US" dirty="0"/>
          </a:p>
        </p:txBody>
      </p:sp>
      <p:sp>
        <p:nvSpPr>
          <p:cNvPr id="10" name="Footer Placeholder 9"/>
          <p:cNvSpPr>
            <a:spLocks noGrp="1"/>
          </p:cNvSpPr>
          <p:nvPr>
            <p:ph type="ftr" sz="quarter" idx="11"/>
          </p:nvPr>
        </p:nvSpPr>
        <p:spPr/>
        <p:txBody>
          <a:bodyPr/>
          <a:lstStyle/>
          <a:p>
            <a:r>
              <a:rPr lang="en-US" dirty="0">
                <a:solidFill>
                  <a:schemeClr val="tx1"/>
                </a:solidFill>
              </a:rPr>
              <a:t>1</a:t>
            </a:r>
          </a:p>
        </p:txBody>
      </p:sp>
      <p:sp>
        <p:nvSpPr>
          <p:cNvPr id="11" name="Slide Number Placeholder 10"/>
          <p:cNvSpPr>
            <a:spLocks noGrp="1"/>
          </p:cNvSpPr>
          <p:nvPr>
            <p:ph type="sldNum" sz="quarter" idx="12"/>
          </p:nvPr>
        </p:nvSpPr>
        <p:spPr/>
        <p:txBody>
          <a:bodyPr/>
          <a:lstStyle/>
          <a:p>
            <a:fld id="{3DA41352-FB56-466C-B9B1-DCABBD8735CD}" type="slidenum">
              <a:rPr lang="en-US" smtClean="0"/>
              <a:t>6</a:t>
            </a:fld>
            <a:endParaRPr lang="en-US"/>
          </a:p>
        </p:txBody>
      </p:sp>
      <p:sp>
        <p:nvSpPr>
          <p:cNvPr id="13" name="Rectangle 2"/>
          <p:cNvSpPr>
            <a:spLocks noGrp="1" noChangeArrowheads="1"/>
          </p:cNvSpPr>
          <p:nvPr>
            <p:ph type="title"/>
          </p:nvPr>
        </p:nvSpPr>
        <p:spPr>
          <a:xfrm>
            <a:off x="1663327" y="123480"/>
            <a:ext cx="3635183" cy="681447"/>
          </a:xfrm>
        </p:spPr>
        <p:txBody>
          <a:bodyPr>
            <a:noAutofit/>
          </a:bodyPr>
          <a:lstStyle/>
          <a:p>
            <a:r>
              <a:rPr lang="en-US" sz="3200" b="1" dirty="0"/>
              <a:t>The Essence of Leadership</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6231" y="2508276"/>
            <a:ext cx="285908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38200" y="1887483"/>
            <a:ext cx="7246716" cy="4154984"/>
          </a:xfrm>
          <a:prstGeom prst="rect">
            <a:avLst/>
          </a:prstGeom>
        </p:spPr>
        <p:txBody>
          <a:bodyPr wrap="square">
            <a:spAutoFit/>
          </a:bodyPr>
          <a:lstStyle/>
          <a:p>
            <a:r>
              <a:rPr lang="en-US" sz="2800" dirty="0"/>
              <a:t>The ability to understand and utilize your innate talents </a:t>
            </a:r>
            <a:r>
              <a:rPr lang="en-US" sz="2800" i="1" dirty="0"/>
              <a:t>and </a:t>
            </a:r>
            <a:r>
              <a:rPr lang="en-US" sz="2800" dirty="0"/>
              <a:t>to also effectively leverage the natural strengths of your team to accomplish the mission. </a:t>
            </a:r>
            <a:br>
              <a:rPr lang="en-US" sz="2800" dirty="0"/>
            </a:br>
            <a:endParaRPr lang="en-US" sz="2800" dirty="0"/>
          </a:p>
          <a:p>
            <a:r>
              <a:rPr lang="en-US" sz="2800" dirty="0"/>
              <a:t>Leadership should be the humble, </a:t>
            </a:r>
            <a:r>
              <a:rPr lang="en-US" sz="2800" i="1" dirty="0"/>
              <a:t>authentic expression of your unique personality </a:t>
            </a:r>
            <a:r>
              <a:rPr lang="en-US" sz="2800" dirty="0"/>
              <a:t>in pursuit of bettering whatever environment you are in. </a:t>
            </a:r>
          </a:p>
          <a:p>
            <a:endParaRPr lang="en-US" sz="2000" dirty="0"/>
          </a:p>
          <a:p>
            <a:r>
              <a:rPr lang="en-US" sz="2000" dirty="0"/>
              <a:t>Katie Christy, Founder, Activate Your Talent</a:t>
            </a:r>
          </a:p>
        </p:txBody>
      </p:sp>
    </p:spTree>
    <p:extLst>
      <p:ext uri="{BB962C8B-B14F-4D97-AF65-F5344CB8AC3E}">
        <p14:creationId xmlns:p14="http://schemas.microsoft.com/office/powerpoint/2010/main" val="11021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3" name="Content Placeholder 2"/>
          <p:cNvSpPr>
            <a:spLocks noGrp="1"/>
          </p:cNvSpPr>
          <p:nvPr>
            <p:ph idx="1"/>
          </p:nvPr>
        </p:nvSpPr>
        <p:spPr>
          <a:xfrm>
            <a:off x="838200" y="1730415"/>
            <a:ext cx="7067309" cy="4446547"/>
          </a:xfrm>
        </p:spPr>
        <p:txBody>
          <a:bodyPr/>
          <a:lstStyle/>
          <a:p>
            <a:pPr marL="457200" lvl="1" indent="0">
              <a:buNone/>
            </a:pPr>
            <a:endParaRPr lang="en-US" dirty="0"/>
          </a:p>
          <a:p>
            <a:endParaRPr lang="en-US" dirty="0"/>
          </a:p>
        </p:txBody>
      </p:sp>
      <p:sp>
        <p:nvSpPr>
          <p:cNvPr id="10" name="Footer Placeholder 9"/>
          <p:cNvSpPr>
            <a:spLocks noGrp="1"/>
          </p:cNvSpPr>
          <p:nvPr>
            <p:ph type="ftr" sz="quarter" idx="11"/>
          </p:nvPr>
        </p:nvSpPr>
        <p:spPr/>
        <p:txBody>
          <a:bodyPr/>
          <a:lstStyle/>
          <a:p>
            <a:r>
              <a:rPr lang="en-US" dirty="0">
                <a:solidFill>
                  <a:schemeClr val="tx1"/>
                </a:solidFill>
              </a:rPr>
              <a:t>1</a:t>
            </a:r>
          </a:p>
        </p:txBody>
      </p:sp>
      <p:sp>
        <p:nvSpPr>
          <p:cNvPr id="11" name="Slide Number Placeholder 10"/>
          <p:cNvSpPr>
            <a:spLocks noGrp="1"/>
          </p:cNvSpPr>
          <p:nvPr>
            <p:ph type="sldNum" sz="quarter" idx="12"/>
          </p:nvPr>
        </p:nvSpPr>
        <p:spPr/>
        <p:txBody>
          <a:bodyPr/>
          <a:lstStyle/>
          <a:p>
            <a:fld id="{3DA41352-FB56-466C-B9B1-DCABBD8735CD}" type="slidenum">
              <a:rPr lang="en-US" smtClean="0"/>
              <a:t>7</a:t>
            </a:fld>
            <a:endParaRPr lang="en-US"/>
          </a:p>
        </p:txBody>
      </p:sp>
      <p:sp>
        <p:nvSpPr>
          <p:cNvPr id="13" name="Rectangle 2"/>
          <p:cNvSpPr>
            <a:spLocks noGrp="1" noChangeArrowheads="1"/>
          </p:cNvSpPr>
          <p:nvPr>
            <p:ph type="title"/>
          </p:nvPr>
        </p:nvSpPr>
        <p:spPr>
          <a:xfrm>
            <a:off x="1462910" y="104691"/>
            <a:ext cx="4054361" cy="681447"/>
          </a:xfrm>
        </p:spPr>
        <p:txBody>
          <a:bodyPr>
            <a:noAutofit/>
          </a:bodyPr>
          <a:lstStyle/>
          <a:p>
            <a:r>
              <a:rPr lang="en-US" sz="3200" b="1" dirty="0"/>
              <a:t>Keys to Successful Leadership</a:t>
            </a:r>
          </a:p>
        </p:txBody>
      </p:sp>
      <p:sp>
        <p:nvSpPr>
          <p:cNvPr id="12" name="Rectangle 11"/>
          <p:cNvSpPr/>
          <p:nvPr/>
        </p:nvSpPr>
        <p:spPr>
          <a:xfrm>
            <a:off x="838200" y="1887483"/>
            <a:ext cx="7246716" cy="2246769"/>
          </a:xfrm>
          <a:prstGeom prst="rect">
            <a:avLst/>
          </a:prstGeom>
        </p:spPr>
        <p:txBody>
          <a:bodyPr wrap="square">
            <a:spAutoFit/>
          </a:bodyPr>
          <a:lstStyle/>
          <a:p>
            <a:pPr marL="457200" indent="-457200">
              <a:buFont typeface="Arial" panose="020B0604020202020204" pitchFamily="34" charset="0"/>
              <a:buChar char="•"/>
            </a:pPr>
            <a:r>
              <a:rPr lang="en-US" sz="2800" dirty="0"/>
              <a:t>Do you know yourself?</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Do you know your organization?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Are you politically savvy?</a:t>
            </a:r>
          </a:p>
        </p:txBody>
      </p:sp>
    </p:spTree>
    <p:extLst>
      <p:ext uri="{BB962C8B-B14F-4D97-AF65-F5344CB8AC3E}">
        <p14:creationId xmlns:p14="http://schemas.microsoft.com/office/powerpoint/2010/main" val="234136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A1EA49-DEB9-4B17-9A74-BE1D77EE1AA8}" type="slidenum">
              <a:rPr lang="en-US" smtClean="0"/>
              <a:t>8</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603" y="1952860"/>
            <a:ext cx="9144793" cy="409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1594547" y="0"/>
            <a:ext cx="4375044" cy="661183"/>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a:lstStyle>
          <a:p>
            <a:r>
              <a:rPr lang="en-US" sz="3300" dirty="0"/>
              <a:t>What’s Your </a:t>
            </a:r>
            <a:br>
              <a:rPr lang="en-US" sz="3300" dirty="0"/>
            </a:br>
            <a:r>
              <a:rPr lang="en-US" sz="3300" dirty="0"/>
              <a:t>Personal Brand?</a:t>
            </a:r>
          </a:p>
        </p:txBody>
      </p:sp>
    </p:spTree>
    <p:extLst>
      <p:ext uri="{BB962C8B-B14F-4D97-AF65-F5344CB8AC3E}">
        <p14:creationId xmlns:p14="http://schemas.microsoft.com/office/powerpoint/2010/main" val="339046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396089" cy="12716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721601" y="333850"/>
            <a:ext cx="688622" cy="696437"/>
          </a:xfrm>
          <a:prstGeom prst="rect">
            <a:avLst/>
          </a:prstGeom>
        </p:spPr>
      </p:pic>
      <p:pic>
        <p:nvPicPr>
          <p:cNvPr id="7" name="Picture 6" descr="https://static.wixstatic.com/media/3221ff_be5d60872a1e4192abb09d0044aec42a.png/v1/fill/w_393,h_112,al_c,usm_0.66_1.00_0.01/3221ff_be5d60872a1e4192abb09d0044aec42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811" y="333850"/>
            <a:ext cx="2552256" cy="696437"/>
          </a:xfrm>
          <a:prstGeom prst="rect">
            <a:avLst/>
          </a:prstGeom>
          <a:noFill/>
          <a:ln>
            <a:noFill/>
          </a:ln>
        </p:spPr>
      </p:pic>
      <p:sp>
        <p:nvSpPr>
          <p:cNvPr id="11" name="Slide Number Placeholder 10"/>
          <p:cNvSpPr>
            <a:spLocks noGrp="1"/>
          </p:cNvSpPr>
          <p:nvPr>
            <p:ph type="sldNum" sz="quarter" idx="12"/>
          </p:nvPr>
        </p:nvSpPr>
        <p:spPr/>
        <p:txBody>
          <a:bodyPr/>
          <a:lstStyle/>
          <a:p>
            <a:fld id="{3DA41352-FB56-466C-B9B1-DCABBD8735CD}" type="slidenum">
              <a:rPr lang="en-US" smtClean="0"/>
              <a:t>9</a:t>
            </a:fld>
            <a:endParaRPr lang="en-US"/>
          </a:p>
        </p:txBody>
      </p:sp>
      <p:sp>
        <p:nvSpPr>
          <p:cNvPr id="13" name="Rectangle 2"/>
          <p:cNvSpPr>
            <a:spLocks noGrp="1" noChangeArrowheads="1"/>
          </p:cNvSpPr>
          <p:nvPr>
            <p:ph type="title"/>
          </p:nvPr>
        </p:nvSpPr>
        <p:spPr>
          <a:xfrm>
            <a:off x="1519311" y="84404"/>
            <a:ext cx="4375044" cy="661183"/>
          </a:xfrm>
        </p:spPr>
        <p:txBody>
          <a:bodyPr>
            <a:noAutofit/>
          </a:bodyPr>
          <a:lstStyle/>
          <a:p>
            <a:r>
              <a:rPr lang="en-US" sz="3300" b="1" dirty="0"/>
              <a:t>Self-Assessment Tools</a:t>
            </a:r>
          </a:p>
        </p:txBody>
      </p:sp>
      <p:sp>
        <p:nvSpPr>
          <p:cNvPr id="2" name="Content Placeholder 1"/>
          <p:cNvSpPr>
            <a:spLocks noGrp="1"/>
          </p:cNvSpPr>
          <p:nvPr>
            <p:ph idx="1"/>
          </p:nvPr>
        </p:nvSpPr>
        <p:spPr>
          <a:xfrm>
            <a:off x="6096000" y="1770926"/>
            <a:ext cx="5257800" cy="4767986"/>
          </a:xfrm>
        </p:spPr>
        <p:txBody>
          <a:bodyPr>
            <a:normAutofit/>
          </a:bodyPr>
          <a:lstStyle/>
          <a:p>
            <a:r>
              <a:rPr lang="en-US" dirty="0"/>
              <a:t>Traditional 360 – often used in professional settings</a:t>
            </a:r>
          </a:p>
          <a:p>
            <a:pPr lvl="1"/>
            <a:r>
              <a:rPr lang="en-US" dirty="0"/>
              <a:t>Anonymous input from peers, direct reports, customers, etc., and your supervisor</a:t>
            </a:r>
          </a:p>
          <a:p>
            <a:endParaRPr lang="en-US" dirty="0"/>
          </a:p>
          <a:p>
            <a:r>
              <a:rPr lang="en-US" dirty="0"/>
              <a:t>Third Party Validation of Your Personal Brand</a:t>
            </a:r>
          </a:p>
          <a:p>
            <a:endParaRPr lang="en-US" dirty="0"/>
          </a:p>
          <a:p>
            <a:r>
              <a:rPr lang="en-US" dirty="0"/>
              <a:t>Myers-Briggs Personality Assessment Tool</a:t>
            </a:r>
          </a:p>
          <a:p>
            <a:pPr lvl="0"/>
            <a:endParaRPr lang="en-US" altLang="en-US" dirty="0">
              <a:solidFill>
                <a:prstClr val="black"/>
              </a:solidFill>
            </a:endParaRPr>
          </a:p>
          <a:p>
            <a:endParaRPr lang="en-US" dirty="0"/>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843" y="1770926"/>
            <a:ext cx="4580546" cy="343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1842" y="5338583"/>
            <a:ext cx="4580547" cy="1200329"/>
          </a:xfrm>
          <a:prstGeom prst="rect">
            <a:avLst/>
          </a:prstGeom>
          <a:solidFill>
            <a:schemeClr val="bg1"/>
          </a:solidFill>
        </p:spPr>
        <p:txBody>
          <a:bodyPr wrap="square" rtlCol="0">
            <a:spAutoFit/>
          </a:bodyPr>
          <a:lstStyle/>
          <a:p>
            <a:pPr algn="ctr"/>
            <a:r>
              <a:rPr lang="en-US" sz="2400" dirty="0">
                <a:solidFill>
                  <a:srgbClr val="FF0000"/>
                </a:solidFill>
              </a:rPr>
              <a:t>Important Corollary:</a:t>
            </a:r>
            <a:r>
              <a:rPr lang="en-US" sz="2400" dirty="0">
                <a:solidFill>
                  <a:schemeClr val="accent1">
                    <a:lumMod val="75000"/>
                  </a:schemeClr>
                </a:solidFill>
              </a:rPr>
              <a:t>  </a:t>
            </a:r>
            <a:br>
              <a:rPr lang="en-US" sz="2400" dirty="0">
                <a:solidFill>
                  <a:schemeClr val="accent1">
                    <a:lumMod val="75000"/>
                  </a:schemeClr>
                </a:solidFill>
              </a:rPr>
            </a:br>
            <a:r>
              <a:rPr lang="en-US" sz="2400" dirty="0">
                <a:solidFill>
                  <a:schemeClr val="accent1">
                    <a:lumMod val="75000"/>
                  </a:schemeClr>
                </a:solidFill>
              </a:rPr>
              <a:t>Don’t ask for feedback if you can’t/won’t receive it with grace!</a:t>
            </a:r>
          </a:p>
        </p:txBody>
      </p:sp>
    </p:spTree>
    <p:extLst>
      <p:ext uri="{BB962C8B-B14F-4D97-AF65-F5344CB8AC3E}">
        <p14:creationId xmlns:p14="http://schemas.microsoft.com/office/powerpoint/2010/main" val="268465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2017</Words>
  <Application>Microsoft Office PowerPoint</Application>
  <PresentationFormat>Widescreen</PresentationFormat>
  <Paragraphs>317</Paragraphs>
  <Slides>38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ＭＳ Ｐゴシック</vt:lpstr>
      <vt:lpstr>Arial</vt:lpstr>
      <vt:lpstr>Calibri</vt:lpstr>
      <vt:lpstr>Calibri Light</vt:lpstr>
      <vt:lpstr>Garamond</vt:lpstr>
      <vt:lpstr>Palatino Linotype</vt:lpstr>
      <vt:lpstr>Tahoma</vt:lpstr>
      <vt:lpstr>Times New Roman</vt:lpstr>
      <vt:lpstr>TimesNewRomanPSMT</vt:lpstr>
      <vt:lpstr>Office Theme</vt:lpstr>
      <vt:lpstr>The Essence of Leadership</vt:lpstr>
      <vt:lpstr>Webcast Objectives</vt:lpstr>
      <vt:lpstr>What Do Agencies Want in an SES Candidate?</vt:lpstr>
      <vt:lpstr>What Do Agencies Want in an SES Candidate?</vt:lpstr>
      <vt:lpstr>PowerPoint Presentation</vt:lpstr>
      <vt:lpstr>The Essence of Leadership</vt:lpstr>
      <vt:lpstr>Keys to Successful Leadership</vt:lpstr>
      <vt:lpstr>PowerPoint Presentation</vt:lpstr>
      <vt:lpstr>Self-Assessment Tools</vt:lpstr>
      <vt:lpstr>Self Assessment Tools: Myers-Briggs</vt:lpstr>
      <vt:lpstr>MBTI Personality  Indicators</vt:lpstr>
      <vt:lpstr>16 Personality Types</vt:lpstr>
      <vt:lpstr>Can Use Your MB Results      to Understand… </vt:lpstr>
      <vt:lpstr>ISTJ as a Manager</vt:lpstr>
      <vt:lpstr>ENTP as a Staff Member</vt:lpstr>
      <vt:lpstr>Dealing With Your  Weaknesses/Blindspots</vt:lpstr>
      <vt:lpstr>KNOWING THE ORGANIZATION</vt:lpstr>
      <vt:lpstr>Do You Know the Organization?</vt:lpstr>
      <vt:lpstr>Knowing the Organization</vt:lpstr>
      <vt:lpstr>PowerPoint Presentation</vt:lpstr>
      <vt:lpstr>Know What Drives Your Organization</vt:lpstr>
      <vt:lpstr>PowerPoint Presentation</vt:lpstr>
      <vt:lpstr>PowerPoint Presentation</vt:lpstr>
      <vt:lpstr>PowerPoint Presentation</vt:lpstr>
      <vt:lpstr>PowerPoint Presentation</vt:lpstr>
      <vt:lpstr>Some Strategies for  Provoking Positive Change</vt:lpstr>
      <vt:lpstr>Change vs. Transition</vt:lpstr>
      <vt:lpstr>PowerPoint Presentation</vt:lpstr>
      <vt:lpstr>Managing Transitions: 3 Phases </vt:lpstr>
      <vt:lpstr>Managing Transitions</vt:lpstr>
      <vt:lpstr>4 Ps of Managing Transition</vt:lpstr>
      <vt:lpstr>4 Ps - Activating Others</vt:lpstr>
      <vt:lpstr>PowerPoint Presentation</vt:lpstr>
      <vt:lpstr>Position vs Interest</vt:lpstr>
      <vt:lpstr>Mediating Two Competing Positions</vt:lpstr>
      <vt:lpstr>Position vs. Interest:  Basic Mediation Skills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Leslye Fraser</dc:creator>
  <cp:lastModifiedBy>L Fraser</cp:lastModifiedBy>
  <cp:revision>63</cp:revision>
  <cp:lastPrinted>2017-03-09T14:15:24Z</cp:lastPrinted>
  <dcterms:created xsi:type="dcterms:W3CDTF">2017-02-14T15:31:04Z</dcterms:created>
  <dcterms:modified xsi:type="dcterms:W3CDTF">2017-03-09T14:52:03Z</dcterms:modified>
</cp:coreProperties>
</file>